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CC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5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70E245F-0498-45E1-9CC3-FA498D94CC8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223ACE0-022B-4845-8A99-F1A08E034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5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45843-8CEE-4338-B241-AF802A722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54B5DC-CD9D-4135-81AC-CDD2D9578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95404-2445-4F11-B6D8-ED93E58E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7F1C-2EC1-4FD1-84BE-D56C1AC1611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C43B09-774B-44E6-8C49-3FD460A7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291E6-07FF-459B-8464-766418EC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6FDE-6C11-4CD9-8E70-33A7CD7CC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6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F627A-2F89-4232-90C5-CF54A6A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8B3B6F-B17C-453F-8F6A-4CDECA17F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93F239-8453-43E7-A151-91F09363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7F1C-2EC1-4FD1-84BE-D56C1AC1611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77E74D-7EC1-44FF-B76E-CF91853E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3E03AB-26E1-4BD4-9D7C-9F5D2C52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6FDE-6C11-4CD9-8E70-33A7CD7CC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2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0700D4-E37B-458C-A23C-3AEA70B64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ADFC1-D270-48F6-8BFB-9298B1042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14CFF-6675-4B41-9CAA-09CFC01D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7F1C-2EC1-4FD1-84BE-D56C1AC1611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45762-0380-493A-9B0B-672B29B1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ED3A98-0855-4383-83A1-028C3BAB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6FDE-6C11-4CD9-8E70-33A7CD7CC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3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89669-3AFD-4176-9082-77A9CABDC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7E296-24CC-48CF-9E8E-0F9DAFC4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B1C44-C777-4102-A3FB-CB4CD047C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7F1C-2EC1-4FD1-84BE-D56C1AC1611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4C11D-D7E9-4168-ABA1-2B2FDB2B4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F8AB-3DF8-4BDD-AED7-50D2FB86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6FDE-6C11-4CD9-8E70-33A7CD7CC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74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5DE5E-C505-426B-A462-59CEC395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67D85A-C31A-4EEF-8D2C-26D3E1C3E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3B868-D3EC-4AE6-8709-1BDED191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7F1C-2EC1-4FD1-84BE-D56C1AC1611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21D1BC-89E5-44A1-90B5-0D4D7CAF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50DE31-9057-4A6B-8E4E-3711A1E6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6FDE-6C11-4CD9-8E70-33A7CD7CC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1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2F558-E1E1-4060-B536-DE5DF147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B0633-BA85-4397-A106-A27A71263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202B5D-AFD4-4F03-B023-4EC4A84CD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8F674D-D4F7-4233-BA87-7792A9FC8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7F1C-2EC1-4FD1-84BE-D56C1AC1611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1A6E36-65E8-4044-AEB3-0AB88346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D58AF8-57EA-48B6-B40F-1F85DDE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6FDE-6C11-4CD9-8E70-33A7CD7CC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0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D2972-4253-4C16-B24D-AAF7C569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857976-AFEF-4E98-A7FE-A0E0B7A85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953889-D58A-49D9-BC1A-084271586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4AFA73-0914-45E4-8E85-DA4AE66CE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6C542D-1C82-4657-AD7E-F6D52BBFE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03089E-F950-423F-8135-BB522B97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7F1C-2EC1-4FD1-84BE-D56C1AC1611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4E3F15-AD7B-4377-8E77-D1C1AF27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124A40-F390-4220-8807-2F504472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6FDE-6C11-4CD9-8E70-33A7CD7CC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3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A5F70-7B1C-4A97-8F57-C130DE3E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DDEB0C-703C-451C-9775-ACE0F34D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7F1C-2EC1-4FD1-84BE-D56C1AC1611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3D11B-895F-4113-B6BD-7C3B9420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DB585F-06D2-4E7A-BF76-DA95C938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6FDE-6C11-4CD9-8E70-33A7CD7CC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6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33B47A-299E-459D-9268-80FC3FE5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7F1C-2EC1-4FD1-84BE-D56C1AC1611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68904F-619B-47A8-A39E-8F49524D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02D50D-79A0-4380-BF96-4EF7E35D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6FDE-6C11-4CD9-8E70-33A7CD7CC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9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EE069-18F5-4C73-92BE-F6C42A65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5F6E3-5A6C-42FD-A442-7C2ADB2E0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307855-FCB3-4E0C-B45E-08BE1ED8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F4311-1A73-4BC5-BD7C-0FE2D811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7F1C-2EC1-4FD1-84BE-D56C1AC1611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09B839-57DF-412F-A6BE-C610E35D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3EB73-EE7C-452A-980B-6377DDC5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6FDE-6C11-4CD9-8E70-33A7CD7CC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B5FB4-CA8C-45C6-B1B1-82CFCA3A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5510E8-9786-4BE3-8348-9A0ACA0D9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99599C-37A0-4A1F-AE30-79FF5921C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951C78-0A5F-4276-9367-4F7C9E89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7F1C-2EC1-4FD1-84BE-D56C1AC1611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0FD0E6-9D7D-4E5F-9763-63C61A79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A7FAA-A418-4631-9432-CE676BCB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6FDE-6C11-4CD9-8E70-33A7CD7CC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F3579-E034-4B2E-92A2-56F90CB4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BB78A3-87E0-4E20-A276-565179F96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5E921-963C-482F-BA6D-B3BFE2CCA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7F1C-2EC1-4FD1-84BE-D56C1AC1611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8FCFB-D692-48FD-B055-023653946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BCF82B-C607-4DC5-A145-5B7175D89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56FDE-6C11-4CD9-8E70-33A7CD7CC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3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658B45-E84D-4713-AACF-DFEEE65A0BB0}"/>
              </a:ext>
            </a:extLst>
          </p:cNvPr>
          <p:cNvSpPr txBox="1"/>
          <p:nvPr/>
        </p:nvSpPr>
        <p:spPr>
          <a:xfrm>
            <a:off x="507304" y="1251408"/>
            <a:ext cx="11318564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</a:t>
            </a:r>
            <a:r>
              <a:rPr 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Базы данных (БД) 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– конечный продукт геолого-разведочных работ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. Набор данных для последующей обработки и использования при проведении Оценки Минеральных Ресурсов и Рудных Запасов. </a:t>
            </a:r>
          </a:p>
          <a:p>
            <a:pPr algn="just"/>
            <a:r>
              <a:rPr lang="ru-RU" sz="2000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        База данных должна содержать геологическую, горнотехническую, гидрогеологическую, инженерно-геологическую информацию в составе и объёмах, позволяющих осуществить корректную Оценку Минеральных Ресурсов и Рудных Запасов по международным стандартам. </a:t>
            </a:r>
          </a:p>
          <a:p>
            <a:pPr algn="just"/>
            <a:r>
              <a:rPr lang="ru-RU" sz="2000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       Использование в работе некачественной БД приводит к снижению категорий ресурсов, понижение стоимостной оценки месторождения при его аудите.</a:t>
            </a:r>
          </a:p>
          <a:p>
            <a:pPr algn="just"/>
            <a:r>
              <a:rPr lang="ru-RU" sz="2000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       Кодекс JORC отдельным пунктом требует охарактеризовать в отчете 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целостность базы данных, меры обеспечения не искажения данных, используемые процедуры проверки.</a:t>
            </a:r>
          </a:p>
          <a:p>
            <a:pPr indent="361950" algn="just"/>
            <a:r>
              <a:rPr lang="ru-RU" sz="2000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До начала реализации внедрения </a:t>
            </a:r>
            <a:r>
              <a:rPr lang="ru-RU" sz="2000" dirty="0"/>
              <a:t>геоинформационной системы </a:t>
            </a:r>
            <a:r>
              <a:rPr lang="en-US" sz="2000" dirty="0"/>
              <a:t>Geobank </a:t>
            </a:r>
            <a:r>
              <a:rPr lang="ru-RU" sz="2000" dirty="0"/>
              <a:t>в </a:t>
            </a:r>
            <a:br>
              <a:rPr lang="ru-RU" sz="2000" dirty="0"/>
            </a:br>
            <a:r>
              <a:rPr lang="ru-RU" sz="2000" dirty="0"/>
              <a:t>АО «Узбекгеологоразведка», на предприятии применялась </a:t>
            </a:r>
            <a:r>
              <a:rPr lang="ru-RU" sz="2000" b="1" u="sng" dirty="0">
                <a:highlight>
                  <a:srgbClr val="FFFF00"/>
                </a:highlight>
                <a:cs typeface="Times New Roman" panose="02020603050405020304" pitchFamily="18" charset="0"/>
              </a:rPr>
              <a:t>традиционная схема ведения геологической база данных.</a:t>
            </a:r>
          </a:p>
          <a:p>
            <a:pPr indent="361950" algn="just"/>
            <a:r>
              <a:rPr lang="ru-RU" sz="2000" b="1" i="1" u="sng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Geobank - так называемая система GDMS  (</a:t>
            </a:r>
            <a:r>
              <a:rPr lang="ru-RU" sz="2000" b="1" i="1" u="sng" dirty="0" err="1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Geological</a:t>
            </a:r>
            <a:r>
              <a:rPr lang="ru-RU" sz="2000" b="1" i="1" u="sng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Data</a:t>
            </a:r>
            <a:r>
              <a:rPr lang="ru-RU" sz="2000" b="1" i="1" u="sng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Management</a:t>
            </a:r>
            <a:r>
              <a:rPr lang="ru-RU" sz="2000" b="1" i="1" u="sng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System</a:t>
            </a:r>
            <a:r>
              <a:rPr lang="ru-RU" sz="2000" b="1" i="1" u="sng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 - система управления геологической информацией).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3C512-E5E7-4320-94D3-9ACEC0686550}"/>
              </a:ext>
            </a:extLst>
          </p:cNvPr>
          <p:cNvSpPr txBox="1"/>
          <p:nvPr/>
        </p:nvSpPr>
        <p:spPr>
          <a:xfrm>
            <a:off x="507304" y="508799"/>
            <a:ext cx="109583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/>
              <a:t>Внедрение геоинформационной системы </a:t>
            </a:r>
            <a:r>
              <a:rPr lang="en-US" sz="2400" b="1" i="1" u="sng" dirty="0"/>
              <a:t>Geobank</a:t>
            </a:r>
            <a:r>
              <a:rPr lang="ru-RU" sz="2400" b="1" i="1" u="sng" dirty="0"/>
              <a:t> АО «Узбекгеологоразведка»</a:t>
            </a:r>
          </a:p>
        </p:txBody>
      </p:sp>
    </p:spTree>
    <p:extLst>
      <p:ext uri="{BB962C8B-B14F-4D97-AF65-F5344CB8AC3E}">
        <p14:creationId xmlns:p14="http://schemas.microsoft.com/office/powerpoint/2010/main" val="412156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A1798E-BB4D-4358-A35E-D19DD0A03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946" y="824860"/>
            <a:ext cx="9083041" cy="5813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C81E0F-358F-4B70-AFA8-DA97BBECE195}"/>
              </a:ext>
            </a:extLst>
          </p:cNvPr>
          <p:cNvSpPr txBox="1"/>
          <p:nvPr/>
        </p:nvSpPr>
        <p:spPr>
          <a:xfrm>
            <a:off x="566315" y="307211"/>
            <a:ext cx="10958301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Модули программы </a:t>
            </a:r>
            <a:r>
              <a:rPr lang="en-US" sz="2000" b="1" i="1" dirty="0"/>
              <a:t>Geobank</a:t>
            </a:r>
          </a:p>
        </p:txBody>
      </p:sp>
    </p:spTree>
    <p:extLst>
      <p:ext uri="{BB962C8B-B14F-4D97-AF65-F5344CB8AC3E}">
        <p14:creationId xmlns:p14="http://schemas.microsoft.com/office/powerpoint/2010/main" val="9664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C363C29E-46FA-4D1C-9D0F-6C65143EF6CE}"/>
              </a:ext>
            </a:extLst>
          </p:cNvPr>
          <p:cNvSpPr txBox="1"/>
          <p:nvPr/>
        </p:nvSpPr>
        <p:spPr>
          <a:xfrm>
            <a:off x="565781" y="656461"/>
            <a:ext cx="10958301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Реализация учета движения проб в Даугызтауской ПГРЭ с помощью программы </a:t>
            </a:r>
            <a:r>
              <a:rPr lang="en-US" sz="2000" b="1" i="1" dirty="0"/>
              <a:t>Geobank</a:t>
            </a:r>
            <a:r>
              <a:rPr lang="ru-RU" sz="2000" b="1" i="1" dirty="0"/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3FB668-6A92-4305-A2F3-4813FB2468BF}"/>
              </a:ext>
            </a:extLst>
          </p:cNvPr>
          <p:cNvSpPr txBox="1"/>
          <p:nvPr/>
        </p:nvSpPr>
        <p:spPr>
          <a:xfrm>
            <a:off x="3660310" y="1699320"/>
            <a:ext cx="18253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cs typeface="Dazzed" pitchFamily="2" charset="77"/>
              </a:rPr>
              <a:t>Отправка проб</a:t>
            </a:r>
            <a:endParaRPr lang="ru-RU" b="1" dirty="0">
              <a:solidFill>
                <a:srgbClr val="002060"/>
              </a:solidFill>
              <a:cs typeface="Dazzed" pitchFamily="2" charset="77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670DCFD-E644-4F9F-98AC-77B37131E604}"/>
              </a:ext>
            </a:extLst>
          </p:cNvPr>
          <p:cNvSpPr/>
          <p:nvPr/>
        </p:nvSpPr>
        <p:spPr>
          <a:xfrm>
            <a:off x="3660309" y="2206195"/>
            <a:ext cx="182537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cs typeface="Dazzed" pitchFamily="2" charset="77"/>
              </a:rPr>
              <a:t>Получение проб</a:t>
            </a:r>
            <a:endParaRPr lang="ru-RU" b="1" dirty="0">
              <a:solidFill>
                <a:srgbClr val="002060"/>
              </a:solidFill>
              <a:cs typeface="Dazzed" pitchFamily="2" charset="77"/>
            </a:endParaRPr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756C59BB-8042-4CDD-B0CD-57A7DB41CF9A}"/>
              </a:ext>
            </a:extLst>
          </p:cNvPr>
          <p:cNvGrpSpPr/>
          <p:nvPr/>
        </p:nvGrpSpPr>
        <p:grpSpPr>
          <a:xfrm>
            <a:off x="6324601" y="1442497"/>
            <a:ext cx="1731455" cy="1220970"/>
            <a:chOff x="6286501" y="1497563"/>
            <a:chExt cx="1731455" cy="1220970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ABD677C3-BD8C-463A-A701-4830ACE8DF69}"/>
                </a:ext>
              </a:extLst>
            </p:cNvPr>
            <p:cNvSpPr/>
            <p:nvPr/>
          </p:nvSpPr>
          <p:spPr>
            <a:xfrm>
              <a:off x="6286501" y="1497563"/>
              <a:ext cx="1560642" cy="1220970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9EFBEA6-3052-4D5D-AA75-F881A7E3F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1993" y="1516241"/>
              <a:ext cx="1230652" cy="98810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8F923CB-AC43-42B3-9074-32B84C82FCE8}"/>
                </a:ext>
              </a:extLst>
            </p:cNvPr>
            <p:cNvSpPr txBox="1"/>
            <p:nvPr/>
          </p:nvSpPr>
          <p:spPr>
            <a:xfrm>
              <a:off x="6294941" y="2410022"/>
              <a:ext cx="1723015" cy="30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Пробоподготовка</a:t>
              </a:r>
            </a:p>
          </p:txBody>
        </p:sp>
      </p:grp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473D45C8-3C1F-4309-B8B4-340DCDCB2BDB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5485681" y="1883986"/>
            <a:ext cx="838920" cy="16899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283FDDF6-AF6B-49FB-8C2C-C0C029CC9B5F}"/>
              </a:ext>
            </a:extLst>
          </p:cNvPr>
          <p:cNvCxnSpPr>
            <a:cxnSpLocks/>
            <a:stCxn id="39" idx="1"/>
            <a:endCxn id="36" idx="3"/>
          </p:cNvCxnSpPr>
          <p:nvPr/>
        </p:nvCxnSpPr>
        <p:spPr>
          <a:xfrm flipH="1">
            <a:off x="5485680" y="2052982"/>
            <a:ext cx="838921" cy="337879"/>
          </a:xfrm>
          <a:prstGeom prst="straightConnector1">
            <a:avLst/>
          </a:prstGeom>
          <a:ln w="28575">
            <a:solidFill>
              <a:schemeClr val="accent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0F7BE64-C74A-44D1-9BF7-6A4663050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71" y="1689708"/>
            <a:ext cx="816537" cy="81463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402ECDA-A596-4FDD-9C19-F002A697A309}"/>
              </a:ext>
            </a:extLst>
          </p:cNvPr>
          <p:cNvSpPr txBox="1"/>
          <p:nvPr/>
        </p:nvSpPr>
        <p:spPr>
          <a:xfrm>
            <a:off x="418294" y="1459159"/>
            <a:ext cx="22155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База </a:t>
            </a:r>
            <a:r>
              <a:rPr lang="ru-RU" sz="1500" b="1" u="sng" dirty="0">
                <a:solidFill>
                  <a:srgbClr val="333333"/>
                </a:solidFill>
                <a:cs typeface="Times New Roman" panose="02020603050405020304" pitchFamily="18" charset="0"/>
              </a:rPr>
              <a:t>на </a:t>
            </a:r>
            <a:r>
              <a:rPr lang="en-US" sz="1500" b="1" u="sng" dirty="0">
                <a:solidFill>
                  <a:srgbClr val="333333"/>
                </a:solidFill>
                <a:cs typeface="Times New Roman" panose="02020603050405020304" pitchFamily="18" charset="0"/>
              </a:rPr>
              <a:t>SQL-</a:t>
            </a:r>
            <a:r>
              <a:rPr lang="ru-RU" sz="1500" b="1" u="sng" dirty="0">
                <a:solidFill>
                  <a:srgbClr val="333333"/>
                </a:solidFill>
                <a:cs typeface="Times New Roman" panose="02020603050405020304" pitchFamily="18" charset="0"/>
              </a:rPr>
              <a:t>сервере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C6D7E37-D64A-48D9-8BBC-F35C7E1D0D22}"/>
              </a:ext>
            </a:extLst>
          </p:cNvPr>
          <p:cNvSpPr/>
          <p:nvPr/>
        </p:nvSpPr>
        <p:spPr>
          <a:xfrm>
            <a:off x="1276900" y="1897572"/>
            <a:ext cx="1042273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Geobank</a:t>
            </a:r>
            <a:endParaRPr lang="ru-RU" dirty="0"/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BF5F82A2-1A33-46C2-97A4-E333447FE16B}"/>
              </a:ext>
            </a:extLst>
          </p:cNvPr>
          <p:cNvCxnSpPr>
            <a:stCxn id="49" idx="3"/>
            <a:endCxn id="35" idx="1"/>
          </p:cNvCxnSpPr>
          <p:nvPr/>
        </p:nvCxnSpPr>
        <p:spPr>
          <a:xfrm flipV="1">
            <a:off x="2319173" y="1883986"/>
            <a:ext cx="1341137" cy="19825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65CEADF7-3F85-4FE0-87BF-7E0D97BB058D}"/>
              </a:ext>
            </a:extLst>
          </p:cNvPr>
          <p:cNvCxnSpPr>
            <a:stCxn id="36" idx="1"/>
            <a:endCxn id="49" idx="3"/>
          </p:cNvCxnSpPr>
          <p:nvPr/>
        </p:nvCxnSpPr>
        <p:spPr>
          <a:xfrm flipH="1" flipV="1">
            <a:off x="2319173" y="2082238"/>
            <a:ext cx="1341136" cy="308623"/>
          </a:xfrm>
          <a:prstGeom prst="straightConnector1">
            <a:avLst/>
          </a:prstGeom>
          <a:ln w="28575">
            <a:solidFill>
              <a:schemeClr val="accent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712D2B41-3FC9-45CB-B777-B84B43847735}"/>
              </a:ext>
            </a:extLst>
          </p:cNvPr>
          <p:cNvGrpSpPr/>
          <p:nvPr/>
        </p:nvGrpSpPr>
        <p:grpSpPr>
          <a:xfrm>
            <a:off x="1022213" y="5359196"/>
            <a:ext cx="1395325" cy="1336745"/>
            <a:chOff x="427125" y="4126462"/>
            <a:chExt cx="1395325" cy="1336745"/>
          </a:xfrm>
        </p:grpSpPr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87901A13-3C2E-4CBE-9F82-DA5C2E5022BC}"/>
                </a:ext>
              </a:extLst>
            </p:cNvPr>
            <p:cNvSpPr/>
            <p:nvPr/>
          </p:nvSpPr>
          <p:spPr>
            <a:xfrm>
              <a:off x="427125" y="4126462"/>
              <a:ext cx="1395325" cy="1336745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6B9D045-21AF-4595-84D4-22E0A931964C}"/>
                </a:ext>
              </a:extLst>
            </p:cNvPr>
            <p:cNvSpPr txBox="1"/>
            <p:nvPr/>
          </p:nvSpPr>
          <p:spPr>
            <a:xfrm>
              <a:off x="443490" y="5140042"/>
              <a:ext cx="131546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/>
                <a:t>Лаборатория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7CEF8F9A-067A-4396-99DA-076A40E7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551" y="4169009"/>
              <a:ext cx="1042988" cy="949760"/>
            </a:xfrm>
            <a:prstGeom prst="rect">
              <a:avLst/>
            </a:prstGeom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C5D17464-04D3-4F66-AF36-4EF825BE3A8E}"/>
              </a:ext>
            </a:extLst>
          </p:cNvPr>
          <p:cNvSpPr txBox="1"/>
          <p:nvPr/>
        </p:nvSpPr>
        <p:spPr>
          <a:xfrm rot="5400000">
            <a:off x="584388" y="3660475"/>
            <a:ext cx="18253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cs typeface="Dazzed" pitchFamily="2" charset="77"/>
              </a:rPr>
              <a:t>Отправка проб</a:t>
            </a:r>
            <a:endParaRPr lang="ru-RU" b="1" dirty="0">
              <a:solidFill>
                <a:srgbClr val="002060"/>
              </a:solidFill>
              <a:cs typeface="Dazzed" pitchFamily="2" charset="77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55A7BE04-1218-442E-A9E3-594C8C18290A}"/>
              </a:ext>
            </a:extLst>
          </p:cNvPr>
          <p:cNvSpPr/>
          <p:nvPr/>
        </p:nvSpPr>
        <p:spPr>
          <a:xfrm rot="5400000">
            <a:off x="1195422" y="3660474"/>
            <a:ext cx="182537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cs typeface="Dazzed" pitchFamily="2" charset="77"/>
              </a:rPr>
              <a:t>Получение проб</a:t>
            </a:r>
            <a:endParaRPr lang="ru-RU" b="1" dirty="0">
              <a:solidFill>
                <a:srgbClr val="002060"/>
              </a:solidFill>
              <a:cs typeface="Dazzed" pitchFamily="2" charset="77"/>
            </a:endParaRPr>
          </a:p>
        </p:txBody>
      </p: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7AFC96FC-2BAB-44DA-9C1F-C716817879F2}"/>
              </a:ext>
            </a:extLst>
          </p:cNvPr>
          <p:cNvCxnSpPr>
            <a:cxnSpLocks/>
            <a:stCxn id="87" idx="3"/>
            <a:endCxn id="78" idx="0"/>
          </p:cNvCxnSpPr>
          <p:nvPr/>
        </p:nvCxnSpPr>
        <p:spPr>
          <a:xfrm>
            <a:off x="1497074" y="4757827"/>
            <a:ext cx="222802" cy="60136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D286AF1B-B28B-46B7-B6B6-668F1EEA4301}"/>
              </a:ext>
            </a:extLst>
          </p:cNvPr>
          <p:cNvCxnSpPr>
            <a:cxnSpLocks/>
            <a:stCxn id="78" idx="0"/>
            <a:endCxn id="88" idx="3"/>
          </p:cNvCxnSpPr>
          <p:nvPr/>
        </p:nvCxnSpPr>
        <p:spPr>
          <a:xfrm flipV="1">
            <a:off x="1719876" y="4757826"/>
            <a:ext cx="388232" cy="601370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3CDF1BFD-9649-48AF-917B-933068CA92A3}"/>
              </a:ext>
            </a:extLst>
          </p:cNvPr>
          <p:cNvCxnSpPr>
            <a:cxnSpLocks/>
            <a:stCxn id="88" idx="1"/>
            <a:endCxn id="49" idx="2"/>
          </p:cNvCxnSpPr>
          <p:nvPr/>
        </p:nvCxnSpPr>
        <p:spPr>
          <a:xfrm flipH="1" flipV="1">
            <a:off x="1798037" y="2266904"/>
            <a:ext cx="310071" cy="665551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34A2C60E-D8B5-46A8-8024-D18DD238C5B1}"/>
              </a:ext>
            </a:extLst>
          </p:cNvPr>
          <p:cNvCxnSpPr>
            <a:cxnSpLocks/>
            <a:stCxn id="49" idx="2"/>
            <a:endCxn id="87" idx="1"/>
          </p:cNvCxnSpPr>
          <p:nvPr/>
        </p:nvCxnSpPr>
        <p:spPr>
          <a:xfrm flipH="1">
            <a:off x="1497074" y="2266904"/>
            <a:ext cx="300963" cy="66555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D872D31-0A7A-428A-8D3A-CCAF27DC6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682" y="2776787"/>
            <a:ext cx="5994400" cy="1822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E2D6F54B-419B-4E5C-8C6F-C21FD8FF9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682" y="4712682"/>
            <a:ext cx="5994400" cy="20371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A90DF24C-94CE-43D4-8316-601E70379AF6}"/>
              </a:ext>
            </a:extLst>
          </p:cNvPr>
          <p:cNvSpPr txBox="1"/>
          <p:nvPr/>
        </p:nvSpPr>
        <p:spPr>
          <a:xfrm>
            <a:off x="2998542" y="3364908"/>
            <a:ext cx="182537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Отчетность по движению проб</a:t>
            </a:r>
          </a:p>
        </p:txBody>
      </p:sp>
      <p:cxnSp>
        <p:nvCxnSpPr>
          <p:cNvPr id="132" name="Соединитель: уступ 131">
            <a:extLst>
              <a:ext uri="{FF2B5EF4-FFF2-40B4-BE49-F238E27FC236}">
                <a16:creationId xmlns:a16="http://schemas.microsoft.com/office/drawing/2014/main" id="{BC04BE55-DBFD-48C5-9F56-4AC47EC35DCB}"/>
              </a:ext>
            </a:extLst>
          </p:cNvPr>
          <p:cNvCxnSpPr>
            <a:stCxn id="130" idx="3"/>
            <a:endCxn id="115" idx="1"/>
          </p:cNvCxnSpPr>
          <p:nvPr/>
        </p:nvCxnSpPr>
        <p:spPr>
          <a:xfrm>
            <a:off x="4823913" y="3688074"/>
            <a:ext cx="705769" cy="1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оединитель: уступ 135">
            <a:extLst>
              <a:ext uri="{FF2B5EF4-FFF2-40B4-BE49-F238E27FC236}">
                <a16:creationId xmlns:a16="http://schemas.microsoft.com/office/drawing/2014/main" id="{FFB49B92-4910-4520-AF8F-81BF458C53E2}"/>
              </a:ext>
            </a:extLst>
          </p:cNvPr>
          <p:cNvCxnSpPr>
            <a:stCxn id="130" idx="3"/>
            <a:endCxn id="120" idx="1"/>
          </p:cNvCxnSpPr>
          <p:nvPr/>
        </p:nvCxnSpPr>
        <p:spPr>
          <a:xfrm>
            <a:off x="4823913" y="3688074"/>
            <a:ext cx="705769" cy="2043187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>
            <a:extLst>
              <a:ext uri="{FF2B5EF4-FFF2-40B4-BE49-F238E27FC236}">
                <a16:creationId xmlns:a16="http://schemas.microsoft.com/office/drawing/2014/main" id="{1DD48770-CF51-4B74-9B4E-FEFA7451012D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2319173" y="2266904"/>
            <a:ext cx="1592055" cy="10980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8BA37C26-26C8-45F7-B6C0-4AFD56DB7E49}"/>
              </a:ext>
            </a:extLst>
          </p:cNvPr>
          <p:cNvSpPr txBox="1"/>
          <p:nvPr/>
        </p:nvSpPr>
        <p:spPr>
          <a:xfrm>
            <a:off x="8263767" y="1598748"/>
            <a:ext cx="3260315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b="1" dirty="0"/>
              <a:t>Отчётность по движению проб реализован на схеме фиксации даты отправки и получения проб</a:t>
            </a:r>
          </a:p>
        </p:txBody>
      </p:sp>
    </p:spTree>
    <p:extLst>
      <p:ext uri="{BB962C8B-B14F-4D97-AF65-F5344CB8AC3E}">
        <p14:creationId xmlns:p14="http://schemas.microsoft.com/office/powerpoint/2010/main" val="402387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C20C9C-7F45-42CA-8111-A595EE425159}"/>
              </a:ext>
            </a:extLst>
          </p:cNvPr>
          <p:cNvSpPr txBox="1"/>
          <p:nvPr/>
        </p:nvSpPr>
        <p:spPr>
          <a:xfrm>
            <a:off x="565781" y="708852"/>
            <a:ext cx="10958301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Работа программы </a:t>
            </a:r>
            <a:r>
              <a:rPr lang="en-US" sz="2000" b="1" i="1" dirty="0"/>
              <a:t>Geobank</a:t>
            </a:r>
            <a:r>
              <a:rPr lang="ru-RU" sz="2000" b="1" i="1" dirty="0"/>
              <a:t> с лабораторией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0604F-58CA-42A0-A009-A980F7407BD2}"/>
              </a:ext>
            </a:extLst>
          </p:cNvPr>
          <p:cNvSpPr txBox="1"/>
          <p:nvPr/>
        </p:nvSpPr>
        <p:spPr>
          <a:xfrm>
            <a:off x="565781" y="1512313"/>
            <a:ext cx="45523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AutoNum type="arabicPeriod"/>
            </a:pPr>
            <a:r>
              <a:rPr lang="kk-KZ" dirty="0">
                <a:solidFill>
                  <a:srgbClr val="002060"/>
                </a:solidFill>
                <a:cs typeface="Dazzed" pitchFamily="2" charset="77"/>
              </a:rPr>
              <a:t>Отправка проб</a:t>
            </a:r>
            <a:endParaRPr lang="ru-RU" dirty="0">
              <a:solidFill>
                <a:srgbClr val="002060"/>
              </a:solidFill>
              <a:cs typeface="Dazzed" pitchFamily="2" charset="77"/>
            </a:endParaRPr>
          </a:p>
          <a:p>
            <a:pPr marL="457189" indent="-457189">
              <a:buAutoNum type="arabicPeriod"/>
            </a:pPr>
            <a:r>
              <a:rPr lang="ru-RU" dirty="0">
                <a:solidFill>
                  <a:srgbClr val="002060"/>
                </a:solidFill>
                <a:cs typeface="Dazzed" pitchFamily="2" charset="77"/>
              </a:rPr>
              <a:t>Реестр проб на отправку</a:t>
            </a:r>
          </a:p>
          <a:p>
            <a:pPr marL="457189" indent="-457189">
              <a:buAutoNum type="arabicPeriod"/>
            </a:pPr>
            <a:r>
              <a:rPr lang="ru-RU" dirty="0">
                <a:solidFill>
                  <a:srgbClr val="002060"/>
                </a:solidFill>
                <a:cs typeface="Dazzed" pitchFamily="2" charset="77"/>
              </a:rPr>
              <a:t>Формирование журнала опробования</a:t>
            </a:r>
          </a:p>
          <a:p>
            <a:pPr marL="457189" indent="-457189">
              <a:buFontTx/>
              <a:buAutoNum type="arabicPeriod"/>
            </a:pPr>
            <a:r>
              <a:rPr lang="kk-KZ" dirty="0">
                <a:solidFill>
                  <a:srgbClr val="002060"/>
                </a:solidFill>
                <a:cs typeface="Dazzed" pitchFamily="2" charset="77"/>
              </a:rPr>
              <a:t>Получение проб</a:t>
            </a:r>
            <a:endParaRPr lang="ru-RU" dirty="0">
              <a:solidFill>
                <a:srgbClr val="002060"/>
              </a:solidFill>
              <a:cs typeface="Dazzed" pitchFamily="2" charset="77"/>
            </a:endParaRPr>
          </a:p>
          <a:p>
            <a:pPr marL="457189" indent="-457189">
              <a:buAutoNum type="arabicPeriod"/>
            </a:pPr>
            <a:r>
              <a:rPr lang="ru-RU" dirty="0">
                <a:solidFill>
                  <a:srgbClr val="002060"/>
                </a:solidFill>
                <a:cs typeface="Dazzed" pitchFamily="2" charset="77"/>
              </a:rPr>
              <a:t>Формирование этикеток проб</a:t>
            </a:r>
            <a:endParaRPr lang="ru-RU" b="1" dirty="0">
              <a:solidFill>
                <a:srgbClr val="002060"/>
              </a:solidFill>
              <a:cs typeface="Dazzed" pitchFamily="2" charset="77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950B79-1D95-49EF-B286-884E7C37A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293" y="2127250"/>
            <a:ext cx="5931789" cy="42291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5F9B1E-6FE1-4892-84A1-5616C371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87" y="3666043"/>
            <a:ext cx="5036709" cy="2690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EE8B91-AD72-40D5-8560-C9434423C728}"/>
              </a:ext>
            </a:extLst>
          </p:cNvPr>
          <p:cNvSpPr txBox="1"/>
          <p:nvPr/>
        </p:nvSpPr>
        <p:spPr>
          <a:xfrm>
            <a:off x="5592293" y="1550915"/>
            <a:ext cx="59317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cs typeface="Dazzed" pitchFamily="2" charset="77"/>
              </a:rPr>
              <a:t>Формирования наряд заказа и тикеток в лабораторию</a:t>
            </a:r>
            <a:endParaRPr lang="ru-RU" b="1" dirty="0">
              <a:solidFill>
                <a:srgbClr val="FF0000"/>
              </a:solidFill>
              <a:cs typeface="Dazz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596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E7FF4C-6052-476F-A879-E76A9B4426E1}"/>
              </a:ext>
            </a:extLst>
          </p:cNvPr>
          <p:cNvSpPr txBox="1"/>
          <p:nvPr/>
        </p:nvSpPr>
        <p:spPr>
          <a:xfrm>
            <a:off x="368932" y="503197"/>
            <a:ext cx="10958301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Модуль программы </a:t>
            </a:r>
            <a:r>
              <a:rPr lang="en-US" sz="2000" b="1" i="1" dirty="0"/>
              <a:t>Geobank</a:t>
            </a:r>
            <a:r>
              <a:rPr lang="ru-RU" sz="2000" b="1" i="1" dirty="0"/>
              <a:t>, Расширенная отчетность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7621E7-F040-4625-B94A-C0FB0B84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32" y="1822450"/>
            <a:ext cx="8521069" cy="48093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6E6BF-36AF-4967-9558-9789A0657597}"/>
              </a:ext>
            </a:extLst>
          </p:cNvPr>
          <p:cNvSpPr txBox="1"/>
          <p:nvPr/>
        </p:nvSpPr>
        <p:spPr>
          <a:xfrm>
            <a:off x="368932" y="1082479"/>
            <a:ext cx="109583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rgbClr val="FF0000"/>
                </a:solidFill>
                <a:cs typeface="Dazzed" pitchFamily="2" charset="77"/>
              </a:rPr>
              <a:t>Создание электроного паспорта скважины </a:t>
            </a:r>
            <a:r>
              <a:rPr lang="kk-KZ" dirty="0">
                <a:cs typeface="Dazzed" pitchFamily="2" charset="77"/>
              </a:rPr>
              <a:t>(после ввода всех данных по скважине можно за ненсколько минут создать и распечатать паспорт скважины). </a:t>
            </a:r>
            <a:r>
              <a:rPr lang="kk-KZ" b="1" i="1" dirty="0">
                <a:cs typeface="Dazzed" pitchFamily="2" charset="77"/>
              </a:rPr>
              <a:t>Пример по скважине с месторождения Асаукак.</a:t>
            </a:r>
            <a:endParaRPr lang="ru-RU" b="1" i="1" dirty="0">
              <a:cs typeface="Dazzed" pitchFamily="2" charset="77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F035A9-43B9-4D34-998D-42DB5EF3E348}"/>
              </a:ext>
            </a:extLst>
          </p:cNvPr>
          <p:cNvSpPr/>
          <p:nvPr/>
        </p:nvSpPr>
        <p:spPr>
          <a:xfrm>
            <a:off x="8965770" y="2106144"/>
            <a:ext cx="2724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FF0000"/>
                </a:solidFill>
              </a:rPr>
              <a:t>Регулярные отчеты</a:t>
            </a:r>
            <a:endParaRPr lang="en-US" b="1" i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FF0000"/>
                </a:solidFill>
              </a:rPr>
              <a:t>Табличные отчёты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FF0000"/>
                </a:solidFill>
              </a:rPr>
              <a:t>Графические отчёты</a:t>
            </a:r>
            <a:endParaRPr lang="en-US" b="1" i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FF0000"/>
                </a:solidFill>
              </a:rPr>
              <a:t>QA</a:t>
            </a:r>
            <a:r>
              <a:rPr lang="ru-RU" b="1" i="1" dirty="0">
                <a:solidFill>
                  <a:srgbClr val="FF0000"/>
                </a:solidFill>
              </a:rPr>
              <a:t>/</a:t>
            </a:r>
            <a:r>
              <a:rPr lang="en-US" b="1" i="1" dirty="0">
                <a:solidFill>
                  <a:srgbClr val="FF0000"/>
                </a:solidFill>
              </a:rPr>
              <a:t>QC </a:t>
            </a:r>
            <a:r>
              <a:rPr lang="ru-RU" b="1" i="1" dirty="0">
                <a:solidFill>
                  <a:srgbClr val="FF0000"/>
                </a:solidFill>
              </a:rPr>
              <a:t>Отчеты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8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6C4F50-4279-4C63-9DE4-AC611EE0C926}"/>
              </a:ext>
            </a:extLst>
          </p:cNvPr>
          <p:cNvSpPr/>
          <p:nvPr/>
        </p:nvSpPr>
        <p:spPr>
          <a:xfrm>
            <a:off x="565780" y="149169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Geobank </a:t>
            </a:r>
            <a:r>
              <a:rPr lang="en-AU" sz="2000" b="1" dirty="0"/>
              <a:t>Mobile</a:t>
            </a:r>
            <a:r>
              <a:rPr lang="ru-RU" sz="2000" dirty="0"/>
              <a:t> – это инновационное решение для сбора и кодирования геологических данных с возможностью проверки в режиме реального времени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8CB5DF-D10D-46FE-ABDA-8051AE3BB094}"/>
              </a:ext>
            </a:extLst>
          </p:cNvPr>
          <p:cNvSpPr/>
          <p:nvPr/>
        </p:nvSpPr>
        <p:spPr>
          <a:xfrm>
            <a:off x="565780" y="2335616"/>
            <a:ext cx="8760038" cy="2827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dirty="0"/>
              <a:t>Персональное решение для ввода геологических данных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Проверка данных на этапе ввода с возможностью настройки проверок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dirty="0"/>
              <a:t>Можно синхронизировать данные с центральным сервером БД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dirty="0"/>
              <a:t>Импорт и экспорт</a:t>
            </a:r>
            <a:r>
              <a:rPr lang="en-US" dirty="0"/>
              <a:t> </a:t>
            </a:r>
            <a:r>
              <a:rPr lang="ru-RU" dirty="0"/>
              <a:t>данных с использованием стандартных форматов</a:t>
            </a: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ru-RU" dirty="0"/>
              <a:t>Основано на SQL CE, не требует наличия SQL </a:t>
            </a:r>
            <a:r>
              <a:rPr lang="en-AU" dirty="0"/>
              <a:t>Server</a:t>
            </a: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ru-RU" dirty="0"/>
              <a:t>Настраиваемое разграничение прав доступа к данным</a:t>
            </a:r>
          </a:p>
          <a:p>
            <a:pPr marL="285750" indent="-285750">
              <a:lnSpc>
                <a:spcPts val="3000"/>
              </a:lnSpc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ru-RU" dirty="0"/>
              <a:t>Предусмотрена защита данных для от редактирования</a:t>
            </a:r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2C6F0-FC92-4DD6-97CD-2B07FABECE4D}"/>
              </a:ext>
            </a:extLst>
          </p:cNvPr>
          <p:cNvSpPr txBox="1"/>
          <p:nvPr/>
        </p:nvSpPr>
        <p:spPr>
          <a:xfrm>
            <a:off x="565780" y="607382"/>
            <a:ext cx="10958301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Программа </a:t>
            </a:r>
            <a:r>
              <a:rPr lang="en-US" sz="2000" b="1" i="1" dirty="0"/>
              <a:t>Geobank</a:t>
            </a:r>
            <a:r>
              <a:rPr lang="ru-RU" sz="2000" b="1" i="1" dirty="0"/>
              <a:t> </a:t>
            </a:r>
            <a:r>
              <a:rPr lang="en-US" sz="2000" b="1" i="1" dirty="0"/>
              <a:t>mobile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48769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68E9A9-516A-44C4-A392-460BD962F7C3}"/>
              </a:ext>
            </a:extLst>
          </p:cNvPr>
          <p:cNvSpPr txBox="1"/>
          <p:nvPr/>
        </p:nvSpPr>
        <p:spPr>
          <a:xfrm>
            <a:off x="565780" y="652998"/>
            <a:ext cx="10958301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Интеграция программы </a:t>
            </a:r>
            <a:r>
              <a:rPr lang="en-US" sz="2000" b="1" i="1" dirty="0"/>
              <a:t>Geobank mobile</a:t>
            </a:r>
            <a:endParaRPr lang="ru-RU" sz="2000" b="1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4D6B20-68CB-4271-9473-EDB48BF714FC}"/>
              </a:ext>
            </a:extLst>
          </p:cNvPr>
          <p:cNvSpPr/>
          <p:nvPr/>
        </p:nvSpPr>
        <p:spPr>
          <a:xfrm>
            <a:off x="565780" y="1551285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cs typeface="Dazzed" panose="020B0604020202020204" charset="0"/>
              </a:rPr>
              <a:t>Geobank </a:t>
            </a:r>
            <a:r>
              <a:rPr lang="en-US" b="1" dirty="0">
                <a:solidFill>
                  <a:srgbClr val="002060"/>
                </a:solidFill>
                <a:latin typeface="Dazzed" panose="020B0604020202020204" charset="0"/>
                <a:cs typeface="Dazzed" panose="020B0604020202020204" charset="0"/>
              </a:rPr>
              <a:t>mobile </a:t>
            </a:r>
            <a:r>
              <a:rPr lang="ru-RU" dirty="0">
                <a:solidFill>
                  <a:srgbClr val="002060"/>
                </a:solidFill>
              </a:rPr>
              <a:t>оптимизирован для работы как с устройствами с сенсорным экраном, так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и со стандартными </a:t>
            </a:r>
            <a:r>
              <a:rPr lang="en-US" dirty="0">
                <a:solidFill>
                  <a:srgbClr val="002060"/>
                </a:solidFill>
              </a:rPr>
              <a:t>PC</a:t>
            </a:r>
            <a:r>
              <a:rPr lang="ru-RU" dirty="0">
                <a:solidFill>
                  <a:srgbClr val="002060"/>
                </a:solidFill>
              </a:rPr>
              <a:t>. Поддерживаются данные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GPS стандарта NMEA.</a:t>
            </a:r>
          </a:p>
        </p:txBody>
      </p:sp>
      <p:pic>
        <p:nvPicPr>
          <p:cNvPr id="5" name="!!Фотка2">
            <a:extLst>
              <a:ext uri="{FF2B5EF4-FFF2-40B4-BE49-F238E27FC236}">
                <a16:creationId xmlns:a16="http://schemas.microsoft.com/office/drawing/2014/main" id="{E3501DAD-ACF9-4319-8993-8C0BC8BB1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642" y="3943349"/>
            <a:ext cx="2649908" cy="2261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E11648-E62B-4A45-8B1E-66F232CB7F27}"/>
              </a:ext>
            </a:extLst>
          </p:cNvPr>
          <p:cNvSpPr/>
          <p:nvPr/>
        </p:nvSpPr>
        <p:spPr>
          <a:xfrm>
            <a:off x="565780" y="2700635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cs typeface="Dazzed" panose="020B060402020202020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cs typeface="Dazzed" panose="020B0604020202020204" charset="0"/>
              </a:rPr>
              <a:t>Geobank </a:t>
            </a:r>
            <a:r>
              <a:rPr lang="en-US" b="1" dirty="0">
                <a:solidFill>
                  <a:srgbClr val="002060"/>
                </a:solidFill>
                <a:latin typeface="Dazzed" panose="020B0604020202020204" charset="0"/>
                <a:cs typeface="Dazzed" panose="020B0604020202020204" charset="0"/>
              </a:rPr>
              <a:t>mobile </a:t>
            </a:r>
            <a:r>
              <a:rPr lang="ru-RU" dirty="0">
                <a:solidFill>
                  <a:srgbClr val="002060"/>
                </a:solidFill>
                <a:cs typeface="Dazzed" panose="020B0604020202020204" charset="0"/>
              </a:rPr>
              <a:t>могут напрямую заноситься</a:t>
            </a:r>
            <a:r>
              <a:rPr lang="en-US" dirty="0">
                <a:solidFill>
                  <a:srgbClr val="002060"/>
                </a:solidFill>
                <a:latin typeface="Dazzed" panose="020B0604020202020204" charset="0"/>
                <a:cs typeface="Dazzed" panose="020B0604020202020204" charset="0"/>
              </a:rPr>
              <a:t> </a:t>
            </a:r>
            <a:r>
              <a:rPr lang="ru-RU" dirty="0">
                <a:solidFill>
                  <a:srgbClr val="002060"/>
                </a:solidFill>
                <a:cs typeface="Dazzed" panose="020B0604020202020204" charset="0"/>
              </a:rPr>
              <a:t>данные с GPS устройств, магнитометров (</a:t>
            </a:r>
            <a:r>
              <a:rPr lang="en-AU" dirty="0">
                <a:solidFill>
                  <a:srgbClr val="002060"/>
                </a:solidFill>
                <a:latin typeface="Dazzed" panose="020B0604020202020204" charset="0"/>
                <a:cs typeface="Dazzed" panose="020B0604020202020204" charset="0"/>
              </a:rPr>
              <a:t>Mag</a:t>
            </a:r>
            <a:r>
              <a:rPr lang="ru-RU" dirty="0">
                <a:solidFill>
                  <a:srgbClr val="002060"/>
                </a:solidFill>
                <a:cs typeface="Dazzed" panose="020B0604020202020204" charset="0"/>
              </a:rPr>
              <a:t> </a:t>
            </a:r>
            <a:r>
              <a:rPr lang="en-AU" dirty="0">
                <a:solidFill>
                  <a:srgbClr val="002060"/>
                </a:solidFill>
                <a:latin typeface="Dazzed" panose="020B0604020202020204" charset="0"/>
                <a:cs typeface="Dazzed" panose="020B0604020202020204" charset="0"/>
              </a:rPr>
              <a:t>Sus</a:t>
            </a:r>
            <a:r>
              <a:rPr lang="ru-RU" dirty="0">
                <a:solidFill>
                  <a:srgbClr val="002060"/>
                </a:solidFill>
                <a:cs typeface="Dazzed" panose="020B0604020202020204" charset="0"/>
              </a:rPr>
              <a:t>), весовых устройств, камер, сканнеров</a:t>
            </a:r>
            <a:r>
              <a:rPr lang="en-US" dirty="0">
                <a:solidFill>
                  <a:srgbClr val="002060"/>
                </a:solidFill>
                <a:latin typeface="Dazzed" panose="020B0604020202020204" charset="0"/>
                <a:cs typeface="Dazzed" panose="020B0604020202020204" charset="0"/>
              </a:rPr>
              <a:t> </a:t>
            </a:r>
            <a:r>
              <a:rPr lang="ru-RU" dirty="0">
                <a:solidFill>
                  <a:srgbClr val="002060"/>
                </a:solidFill>
                <a:cs typeface="Dazzed" panose="020B0604020202020204" charset="0"/>
              </a:rPr>
              <a:t>штрих-кодов и других устройств.</a:t>
            </a:r>
            <a:endParaRPr lang="ru-KZ" dirty="0">
              <a:solidFill>
                <a:srgbClr val="002060"/>
              </a:solidFill>
              <a:cs typeface="Dazzed" panose="020B0604020202020204" charset="0"/>
            </a:endParaRPr>
          </a:p>
        </p:txBody>
      </p:sp>
      <p:pic>
        <p:nvPicPr>
          <p:cNvPr id="7" name="!!Фотка1" descr="Изображение выглядит как сушильная маши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D0CC7140-827A-4234-BD3C-2620930C2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0" y="3943349"/>
            <a:ext cx="2310077" cy="2260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799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368CE0-D127-45DE-BA30-EEE6EBB4D45C}"/>
              </a:ext>
            </a:extLst>
          </p:cNvPr>
          <p:cNvSpPr txBox="1"/>
          <p:nvPr/>
        </p:nvSpPr>
        <p:spPr>
          <a:xfrm>
            <a:off x="507304" y="508799"/>
            <a:ext cx="109583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/>
              <a:t>Внедрение геоинформационной системы </a:t>
            </a:r>
            <a:r>
              <a:rPr lang="en-US" sz="2400" b="1" i="1" u="sng" dirty="0"/>
              <a:t>Geobank</a:t>
            </a:r>
            <a:r>
              <a:rPr lang="ru-RU" sz="2400" b="1" i="1" u="sng" dirty="0"/>
              <a:t> АО «Узбекгеологоразведка»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70B7A-FBF3-4D2A-8F55-45C2BE51AF34}"/>
              </a:ext>
            </a:extLst>
          </p:cNvPr>
          <p:cNvSpPr txBox="1"/>
          <p:nvPr/>
        </p:nvSpPr>
        <p:spPr>
          <a:xfrm>
            <a:off x="5782739" y="5344532"/>
            <a:ext cx="5216666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Импорт и синхронизация данных через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ODBC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связь с программами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Datamine, Micromine, ArcGis</a:t>
            </a:r>
            <a:endParaRPr lang="ru-RU" dirty="0">
              <a:solidFill>
                <a:schemeClr val="bg1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68FF0-71A9-41FB-BE6E-590484958E87}"/>
              </a:ext>
            </a:extLst>
          </p:cNvPr>
          <p:cNvSpPr txBox="1"/>
          <p:nvPr/>
        </p:nvSpPr>
        <p:spPr>
          <a:xfrm>
            <a:off x="553793" y="1220171"/>
            <a:ext cx="1043203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Традиционная схема ведения геологической базы данных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E4B86-FAF4-4D95-A386-5354F4D3A097}"/>
              </a:ext>
            </a:extLst>
          </p:cNvPr>
          <p:cNvSpPr txBox="1"/>
          <p:nvPr/>
        </p:nvSpPr>
        <p:spPr>
          <a:xfrm>
            <a:off x="6062387" y="2331627"/>
            <a:ext cx="4923442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Обработка геологических данных,</a:t>
            </a:r>
          </a:p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Моделирование, Оценка минеральных ресурсов</a:t>
            </a:r>
          </a:p>
        </p:txBody>
      </p:sp>
      <p:sp>
        <p:nvSpPr>
          <p:cNvPr id="7" name="Прямоугольник с одним усеченным и одним скругленным углом 9">
            <a:extLst>
              <a:ext uri="{FF2B5EF4-FFF2-40B4-BE49-F238E27FC236}">
                <a16:creationId xmlns:a16="http://schemas.microsoft.com/office/drawing/2014/main" id="{35E9EF4B-FBEB-4C5A-AC5B-023810C45AF2}"/>
              </a:ext>
            </a:extLst>
          </p:cNvPr>
          <p:cNvSpPr/>
          <p:nvPr/>
        </p:nvSpPr>
        <p:spPr bwMode="auto">
          <a:xfrm>
            <a:off x="901701" y="1864772"/>
            <a:ext cx="1677672" cy="365760"/>
          </a:xfrm>
          <a:prstGeom prst="snipRoundRect">
            <a:avLst/>
          </a:prstGeom>
          <a:solidFill>
            <a:srgbClr val="92D05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100965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Геолог</a:t>
            </a:r>
          </a:p>
        </p:txBody>
      </p:sp>
      <p:sp>
        <p:nvSpPr>
          <p:cNvPr id="8" name="Блок-схема: внутренняя память 7">
            <a:extLst>
              <a:ext uri="{FF2B5EF4-FFF2-40B4-BE49-F238E27FC236}">
                <a16:creationId xmlns:a16="http://schemas.microsoft.com/office/drawing/2014/main" id="{F5D0F977-322D-4276-B693-270AA423A793}"/>
              </a:ext>
            </a:extLst>
          </p:cNvPr>
          <p:cNvSpPr/>
          <p:nvPr/>
        </p:nvSpPr>
        <p:spPr bwMode="auto">
          <a:xfrm>
            <a:off x="3324385" y="1889539"/>
            <a:ext cx="872370" cy="396240"/>
          </a:xfrm>
          <a:prstGeom prst="flowChartInternalStorag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100965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Excel</a:t>
            </a:r>
            <a:endParaRPr lang="ru-RU" b="1" dirty="0">
              <a:solidFill>
                <a:schemeClr val="bg1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одним усеченным и одним скругленным углом 11">
            <a:extLst>
              <a:ext uri="{FF2B5EF4-FFF2-40B4-BE49-F238E27FC236}">
                <a16:creationId xmlns:a16="http://schemas.microsoft.com/office/drawing/2014/main" id="{CEB6BA1F-75E9-4118-81A8-A3FC42ED8FD0}"/>
              </a:ext>
            </a:extLst>
          </p:cNvPr>
          <p:cNvSpPr/>
          <p:nvPr/>
        </p:nvSpPr>
        <p:spPr bwMode="auto">
          <a:xfrm>
            <a:off x="901700" y="2781380"/>
            <a:ext cx="1677673" cy="445191"/>
          </a:xfrm>
          <a:prstGeom prst="snipRoundRect">
            <a:avLst/>
          </a:prstGeom>
          <a:solidFill>
            <a:srgbClr val="92D05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100965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Маркшейдер</a:t>
            </a:r>
          </a:p>
        </p:txBody>
      </p:sp>
      <p:sp>
        <p:nvSpPr>
          <p:cNvPr id="10" name="Блок-схема: внутренняя память 9">
            <a:extLst>
              <a:ext uri="{FF2B5EF4-FFF2-40B4-BE49-F238E27FC236}">
                <a16:creationId xmlns:a16="http://schemas.microsoft.com/office/drawing/2014/main" id="{3BC8B051-1679-4C9F-92D9-957C7B922BB7}"/>
              </a:ext>
            </a:extLst>
          </p:cNvPr>
          <p:cNvSpPr/>
          <p:nvPr/>
        </p:nvSpPr>
        <p:spPr bwMode="auto">
          <a:xfrm>
            <a:off x="3324385" y="2770038"/>
            <a:ext cx="872370" cy="396240"/>
          </a:xfrm>
          <a:prstGeom prst="flowChartInternalStorag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100965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Excel</a:t>
            </a:r>
            <a:endParaRPr lang="ru-RU" b="1" dirty="0">
              <a:solidFill>
                <a:schemeClr val="bg1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Блок-схема: внутренняя память 10">
            <a:extLst>
              <a:ext uri="{FF2B5EF4-FFF2-40B4-BE49-F238E27FC236}">
                <a16:creationId xmlns:a16="http://schemas.microsoft.com/office/drawing/2014/main" id="{DACFC7C0-943F-4CEC-B6B1-FD0991228238}"/>
              </a:ext>
            </a:extLst>
          </p:cNvPr>
          <p:cNvSpPr/>
          <p:nvPr/>
        </p:nvSpPr>
        <p:spPr bwMode="auto">
          <a:xfrm>
            <a:off x="3324385" y="2331627"/>
            <a:ext cx="872370" cy="396240"/>
          </a:xfrm>
          <a:prstGeom prst="flowChartInternalStorag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100965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Excel</a:t>
            </a:r>
            <a:endParaRPr lang="ru-RU" b="1" dirty="0">
              <a:solidFill>
                <a:schemeClr val="bg1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одним усеченным и одним скругленным углом 14">
            <a:extLst>
              <a:ext uri="{FF2B5EF4-FFF2-40B4-BE49-F238E27FC236}">
                <a16:creationId xmlns:a16="http://schemas.microsoft.com/office/drawing/2014/main" id="{7D357F37-B8E5-4DA7-BEF2-2EB93983680F}"/>
              </a:ext>
            </a:extLst>
          </p:cNvPr>
          <p:cNvSpPr/>
          <p:nvPr/>
        </p:nvSpPr>
        <p:spPr bwMode="auto">
          <a:xfrm>
            <a:off x="901700" y="2302106"/>
            <a:ext cx="1677673" cy="372177"/>
          </a:xfrm>
          <a:prstGeom prst="snipRoundRect">
            <a:avLst/>
          </a:prstGeom>
          <a:solidFill>
            <a:srgbClr val="92D05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100965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Лаборатория</a:t>
            </a:r>
          </a:p>
        </p:txBody>
      </p:sp>
      <p:sp>
        <p:nvSpPr>
          <p:cNvPr id="13" name="Прямоугольник с одним усеченным и одним скругленным углом 15">
            <a:extLst>
              <a:ext uri="{FF2B5EF4-FFF2-40B4-BE49-F238E27FC236}">
                <a16:creationId xmlns:a16="http://schemas.microsoft.com/office/drawing/2014/main" id="{1FA9FA79-E2FE-4F8D-A64D-4FCF250A9102}"/>
              </a:ext>
            </a:extLst>
          </p:cNvPr>
          <p:cNvSpPr/>
          <p:nvPr/>
        </p:nvSpPr>
        <p:spPr bwMode="auto">
          <a:xfrm>
            <a:off x="5210099" y="1787944"/>
            <a:ext cx="1142527" cy="365760"/>
          </a:xfrm>
          <a:prstGeom prst="snipRoundRect">
            <a:avLst/>
          </a:prstGeom>
          <a:solidFill>
            <a:srgbClr val="C3D7F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100965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QA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/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QC</a:t>
            </a:r>
            <a:endParaRPr lang="ru-RU" b="1" dirty="0">
              <a:solidFill>
                <a:schemeClr val="bg1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Блок-схема: внутренняя память 13">
            <a:extLst>
              <a:ext uri="{FF2B5EF4-FFF2-40B4-BE49-F238E27FC236}">
                <a16:creationId xmlns:a16="http://schemas.microsoft.com/office/drawing/2014/main" id="{AF72D1C2-DA78-41C4-AB92-E1133701163A}"/>
              </a:ext>
            </a:extLst>
          </p:cNvPr>
          <p:cNvSpPr/>
          <p:nvPr/>
        </p:nvSpPr>
        <p:spPr bwMode="auto">
          <a:xfrm>
            <a:off x="6934757" y="1776148"/>
            <a:ext cx="891380" cy="396240"/>
          </a:xfrm>
          <a:prstGeom prst="flowChartInternalStorag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100965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Excel</a:t>
            </a:r>
            <a:endParaRPr lang="ru-RU" b="1" dirty="0">
              <a:solidFill>
                <a:schemeClr val="bg1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D709E87-B5CC-444F-9925-E4F788F8E7B6}"/>
              </a:ext>
            </a:extLst>
          </p:cNvPr>
          <p:cNvCxnSpPr/>
          <p:nvPr/>
        </p:nvCxnSpPr>
        <p:spPr bwMode="auto">
          <a:xfrm flipV="1">
            <a:off x="2666034" y="2092124"/>
            <a:ext cx="628675" cy="10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7C4E744-F26B-43F0-8B51-CBE692294043}"/>
              </a:ext>
            </a:extLst>
          </p:cNvPr>
          <p:cNvCxnSpPr>
            <a:stCxn id="8" idx="3"/>
          </p:cNvCxnSpPr>
          <p:nvPr/>
        </p:nvCxnSpPr>
        <p:spPr bwMode="auto">
          <a:xfrm>
            <a:off x="4196755" y="2087659"/>
            <a:ext cx="1865632" cy="7081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6DF4C75-C473-41D6-BEBE-C5EDB4636742}"/>
              </a:ext>
            </a:extLst>
          </p:cNvPr>
          <p:cNvCxnSpPr>
            <a:stCxn id="10" idx="3"/>
          </p:cNvCxnSpPr>
          <p:nvPr/>
        </p:nvCxnSpPr>
        <p:spPr bwMode="auto">
          <a:xfrm flipV="1">
            <a:off x="4196755" y="2795801"/>
            <a:ext cx="1865632" cy="1723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73605CC-3C28-43CF-825F-01D5C92B3C3F}"/>
              </a:ext>
            </a:extLst>
          </p:cNvPr>
          <p:cNvCxnSpPr>
            <a:stCxn id="11" idx="3"/>
          </p:cNvCxnSpPr>
          <p:nvPr/>
        </p:nvCxnSpPr>
        <p:spPr bwMode="auto">
          <a:xfrm>
            <a:off x="4196755" y="2529747"/>
            <a:ext cx="1865632" cy="2660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817B836-6FB9-4A7F-8525-48CBBABB95A9}"/>
              </a:ext>
            </a:extLst>
          </p:cNvPr>
          <p:cNvCxnSpPr>
            <a:cxnSpLocks/>
            <a:stCxn id="8" idx="3"/>
            <a:endCxn id="13" idx="2"/>
          </p:cNvCxnSpPr>
          <p:nvPr/>
        </p:nvCxnSpPr>
        <p:spPr bwMode="auto">
          <a:xfrm flipV="1">
            <a:off x="4196755" y="1970824"/>
            <a:ext cx="1013344" cy="1168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311C7830-A8A9-498E-9B4B-037212460E78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 bwMode="auto">
          <a:xfrm flipV="1">
            <a:off x="4196755" y="1970824"/>
            <a:ext cx="1013344" cy="5589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D1D5113-13D8-4723-88EF-D46440559E80}"/>
              </a:ext>
            </a:extLst>
          </p:cNvPr>
          <p:cNvCxnSpPr>
            <a:cxnSpLocks/>
            <a:stCxn id="13" idx="0"/>
            <a:endCxn id="14" idx="1"/>
          </p:cNvCxnSpPr>
          <p:nvPr/>
        </p:nvCxnSpPr>
        <p:spPr bwMode="auto">
          <a:xfrm>
            <a:off x="6352626" y="1970824"/>
            <a:ext cx="582131" cy="34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BD2C890-5300-41C7-92E3-D28B2CD054F8}"/>
              </a:ext>
            </a:extLst>
          </p:cNvPr>
          <p:cNvSpPr txBox="1"/>
          <p:nvPr/>
        </p:nvSpPr>
        <p:spPr>
          <a:xfrm>
            <a:off x="553794" y="3411473"/>
            <a:ext cx="1043203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Схема ведения геологической базы данных с применением программы </a:t>
            </a:r>
            <a:r>
              <a:rPr lang="en-US" b="1" dirty="0">
                <a:cs typeface="Times New Roman" panose="02020603050405020304" pitchFamily="18" charset="0"/>
              </a:rPr>
              <a:t>Geobank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23" name="Цилиндр 22">
            <a:extLst>
              <a:ext uri="{FF2B5EF4-FFF2-40B4-BE49-F238E27FC236}">
                <a16:creationId xmlns:a16="http://schemas.microsoft.com/office/drawing/2014/main" id="{81E1E7C9-2FAA-4DB4-A551-9C2B7A9AE5AF}"/>
              </a:ext>
            </a:extLst>
          </p:cNvPr>
          <p:cNvSpPr/>
          <p:nvPr/>
        </p:nvSpPr>
        <p:spPr bwMode="auto">
          <a:xfrm>
            <a:off x="4076668" y="4898846"/>
            <a:ext cx="444534" cy="510747"/>
          </a:xfrm>
          <a:prstGeom prst="can">
            <a:avLst/>
          </a:prstGeom>
          <a:solidFill>
            <a:srgbClr val="FFAF1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100965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dirty="0">
              <a:solidFill>
                <a:schemeClr val="bg1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9A2969-23A8-4840-80B6-EFBDFAF57216}"/>
              </a:ext>
            </a:extLst>
          </p:cNvPr>
          <p:cNvSpPr txBox="1"/>
          <p:nvPr/>
        </p:nvSpPr>
        <p:spPr>
          <a:xfrm>
            <a:off x="3511657" y="4253196"/>
            <a:ext cx="160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База 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Geobank </a:t>
            </a:r>
            <a:endParaRPr lang="ru-RU" sz="1600" b="1" dirty="0">
              <a:solidFill>
                <a:schemeClr val="bg1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333333"/>
                </a:solidFill>
                <a:cs typeface="Times New Roman" panose="02020603050405020304" pitchFamily="18" charset="0"/>
              </a:rPr>
              <a:t>на </a:t>
            </a:r>
            <a:r>
              <a:rPr lang="en-US" sz="1600" b="1" u="sng" dirty="0">
                <a:solidFill>
                  <a:srgbClr val="333333"/>
                </a:solidFill>
                <a:cs typeface="Times New Roman" panose="02020603050405020304" pitchFamily="18" charset="0"/>
              </a:rPr>
              <a:t>SQL-</a:t>
            </a:r>
            <a:r>
              <a:rPr lang="ru-RU" sz="1600" b="1" u="sng" dirty="0">
                <a:solidFill>
                  <a:srgbClr val="333333"/>
                </a:solidFill>
                <a:cs typeface="Times New Roman" panose="02020603050405020304" pitchFamily="18" charset="0"/>
              </a:rPr>
              <a:t>сервере</a:t>
            </a:r>
          </a:p>
        </p:txBody>
      </p:sp>
      <p:sp>
        <p:nvSpPr>
          <p:cNvPr id="25" name="Прямоугольник с одним усеченным и одним скругленным углом 96">
            <a:extLst>
              <a:ext uri="{FF2B5EF4-FFF2-40B4-BE49-F238E27FC236}">
                <a16:creationId xmlns:a16="http://schemas.microsoft.com/office/drawing/2014/main" id="{ECC00E18-0F10-43D7-9C90-E5E5BFE31DB1}"/>
              </a:ext>
            </a:extLst>
          </p:cNvPr>
          <p:cNvSpPr/>
          <p:nvPr/>
        </p:nvSpPr>
        <p:spPr bwMode="auto">
          <a:xfrm>
            <a:off x="5781361" y="6140332"/>
            <a:ext cx="1603837" cy="365760"/>
          </a:xfrm>
          <a:prstGeom prst="snipRoundRect">
            <a:avLst/>
          </a:prstGeom>
          <a:solidFill>
            <a:srgbClr val="C3D7F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100965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QA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/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QC</a:t>
            </a:r>
            <a:endParaRPr lang="ru-RU" b="1" dirty="0">
              <a:solidFill>
                <a:schemeClr val="bg1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88F325-E918-4D11-83B1-6714D4DFA613}"/>
              </a:ext>
            </a:extLst>
          </p:cNvPr>
          <p:cNvSpPr txBox="1"/>
          <p:nvPr/>
        </p:nvSpPr>
        <p:spPr>
          <a:xfrm>
            <a:off x="5782738" y="4859730"/>
            <a:ext cx="5216667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Отчетность за год, квартал, месяц, статистика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13966EC2-A881-4B70-BD10-A6C380A70E04}"/>
              </a:ext>
            </a:extLst>
          </p:cNvPr>
          <p:cNvCxnSpPr/>
          <p:nvPr/>
        </p:nvCxnSpPr>
        <p:spPr bwMode="auto">
          <a:xfrm flipV="1">
            <a:off x="2637541" y="2546789"/>
            <a:ext cx="628675" cy="10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102E319D-B0B9-40C9-8CDD-F33B18BF4097}"/>
              </a:ext>
            </a:extLst>
          </p:cNvPr>
          <p:cNvCxnSpPr/>
          <p:nvPr/>
        </p:nvCxnSpPr>
        <p:spPr bwMode="auto">
          <a:xfrm flipV="1">
            <a:off x="2645368" y="3068016"/>
            <a:ext cx="628675" cy="10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Прямоугольник с одним усеченным и одним скругленным углом 86">
            <a:extLst>
              <a:ext uri="{FF2B5EF4-FFF2-40B4-BE49-F238E27FC236}">
                <a16:creationId xmlns:a16="http://schemas.microsoft.com/office/drawing/2014/main" id="{3785B4B8-A48C-4F06-9CBF-96BC134598C4}"/>
              </a:ext>
            </a:extLst>
          </p:cNvPr>
          <p:cNvSpPr/>
          <p:nvPr/>
        </p:nvSpPr>
        <p:spPr bwMode="auto">
          <a:xfrm>
            <a:off x="901699" y="4477571"/>
            <a:ext cx="1677672" cy="365760"/>
          </a:xfrm>
          <a:prstGeom prst="snipRoundRect">
            <a:avLst/>
          </a:prstGeom>
          <a:solidFill>
            <a:srgbClr val="92D05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100965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Геолог</a:t>
            </a:r>
          </a:p>
        </p:txBody>
      </p:sp>
      <p:sp>
        <p:nvSpPr>
          <p:cNvPr id="30" name="Прямоугольник с одним усеченным и одним скругленным углом 91">
            <a:extLst>
              <a:ext uri="{FF2B5EF4-FFF2-40B4-BE49-F238E27FC236}">
                <a16:creationId xmlns:a16="http://schemas.microsoft.com/office/drawing/2014/main" id="{DD850DBE-CD08-4681-86A9-F0643002E1F0}"/>
              </a:ext>
            </a:extLst>
          </p:cNvPr>
          <p:cNvSpPr/>
          <p:nvPr/>
        </p:nvSpPr>
        <p:spPr bwMode="auto">
          <a:xfrm>
            <a:off x="901698" y="5394179"/>
            <a:ext cx="1677674" cy="445191"/>
          </a:xfrm>
          <a:prstGeom prst="snipRoundRect">
            <a:avLst/>
          </a:prstGeom>
          <a:solidFill>
            <a:srgbClr val="92D05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100965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Маркшейдер</a:t>
            </a:r>
          </a:p>
        </p:txBody>
      </p:sp>
      <p:sp>
        <p:nvSpPr>
          <p:cNvPr id="31" name="Прямоугольник с одним усеченным и одним скругленным углом 93">
            <a:extLst>
              <a:ext uri="{FF2B5EF4-FFF2-40B4-BE49-F238E27FC236}">
                <a16:creationId xmlns:a16="http://schemas.microsoft.com/office/drawing/2014/main" id="{95A67BD9-7744-4F65-933F-7C55642A0DF5}"/>
              </a:ext>
            </a:extLst>
          </p:cNvPr>
          <p:cNvSpPr/>
          <p:nvPr/>
        </p:nvSpPr>
        <p:spPr bwMode="auto">
          <a:xfrm>
            <a:off x="901699" y="4914905"/>
            <a:ext cx="1677674" cy="372177"/>
          </a:xfrm>
          <a:prstGeom prst="snipRoundRect">
            <a:avLst/>
          </a:prstGeom>
          <a:solidFill>
            <a:srgbClr val="92D05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100965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Лаборатория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4265615-1166-4350-A47A-C42C5707E63F}"/>
              </a:ext>
            </a:extLst>
          </p:cNvPr>
          <p:cNvCxnSpPr>
            <a:endCxn id="23" idx="2"/>
          </p:cNvCxnSpPr>
          <p:nvPr/>
        </p:nvCxnSpPr>
        <p:spPr bwMode="auto">
          <a:xfrm>
            <a:off x="2666033" y="4705979"/>
            <a:ext cx="1410635" cy="4482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EDFD00F-7E04-4DAC-A6C4-E6D737E30B81}"/>
              </a:ext>
            </a:extLst>
          </p:cNvPr>
          <p:cNvCxnSpPr>
            <a:endCxn id="23" idx="2"/>
          </p:cNvCxnSpPr>
          <p:nvPr/>
        </p:nvCxnSpPr>
        <p:spPr bwMode="auto">
          <a:xfrm flipV="1">
            <a:off x="2637540" y="5154220"/>
            <a:ext cx="1439128" cy="64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BD59D62-6A87-4A8C-A9C8-672EADBA4C02}"/>
              </a:ext>
            </a:extLst>
          </p:cNvPr>
          <p:cNvCxnSpPr>
            <a:endCxn id="23" idx="2"/>
          </p:cNvCxnSpPr>
          <p:nvPr/>
        </p:nvCxnSpPr>
        <p:spPr bwMode="auto">
          <a:xfrm flipV="1">
            <a:off x="2645367" y="5154220"/>
            <a:ext cx="1431301" cy="5276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63867437-3F87-4084-8DB6-1814F5E9A1B7}"/>
              </a:ext>
            </a:extLst>
          </p:cNvPr>
          <p:cNvCxnSpPr>
            <a:cxnSpLocks/>
            <a:stCxn id="23" idx="4"/>
            <a:endCxn id="25" idx="2"/>
          </p:cNvCxnSpPr>
          <p:nvPr/>
        </p:nvCxnSpPr>
        <p:spPr bwMode="auto">
          <a:xfrm>
            <a:off x="4521202" y="5154220"/>
            <a:ext cx="1260159" cy="11689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E6099768-CADD-4D05-B130-D2A913AF1198}"/>
              </a:ext>
            </a:extLst>
          </p:cNvPr>
          <p:cNvCxnSpPr>
            <a:cxnSpLocks/>
            <a:stCxn id="23" idx="4"/>
            <a:endCxn id="26" idx="1"/>
          </p:cNvCxnSpPr>
          <p:nvPr/>
        </p:nvCxnSpPr>
        <p:spPr bwMode="auto">
          <a:xfrm flipV="1">
            <a:off x="4521202" y="5044396"/>
            <a:ext cx="1261536" cy="1098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BE8477E6-E1E4-4CA2-A4D9-87C20EEAC111}"/>
              </a:ext>
            </a:extLst>
          </p:cNvPr>
          <p:cNvCxnSpPr>
            <a:cxnSpLocks/>
            <a:stCxn id="23" idx="4"/>
            <a:endCxn id="4" idx="1"/>
          </p:cNvCxnSpPr>
          <p:nvPr/>
        </p:nvCxnSpPr>
        <p:spPr bwMode="auto">
          <a:xfrm>
            <a:off x="4521202" y="5154220"/>
            <a:ext cx="1261537" cy="5134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698A60B-3676-46C7-827A-2B21B487DBEC}"/>
              </a:ext>
            </a:extLst>
          </p:cNvPr>
          <p:cNvSpPr txBox="1"/>
          <p:nvPr/>
        </p:nvSpPr>
        <p:spPr>
          <a:xfrm>
            <a:off x="5782738" y="4094207"/>
            <a:ext cx="5203091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Обработка геологических данных,</a:t>
            </a:r>
          </a:p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Моделирование, Оценка минеральных ресурсов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DE40EA4E-5B1C-434A-B337-1EDAA5A92A53}"/>
              </a:ext>
            </a:extLst>
          </p:cNvPr>
          <p:cNvCxnSpPr>
            <a:cxnSpLocks/>
            <a:stCxn id="23" idx="4"/>
            <a:endCxn id="38" idx="1"/>
          </p:cNvCxnSpPr>
          <p:nvPr/>
        </p:nvCxnSpPr>
        <p:spPr>
          <a:xfrm flipV="1">
            <a:off x="4521202" y="4417373"/>
            <a:ext cx="1261536" cy="73684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92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FF5D7D-ADF2-4753-B1CA-9CE528E6723F}"/>
              </a:ext>
            </a:extLst>
          </p:cNvPr>
          <p:cNvSpPr txBox="1"/>
          <p:nvPr/>
        </p:nvSpPr>
        <p:spPr>
          <a:xfrm>
            <a:off x="472496" y="1636085"/>
            <a:ext cx="1108450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Минусы применения традиционной схемы ведения геологической базы данных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C9E89-C811-4925-86A9-A588E481C4A3}"/>
              </a:ext>
            </a:extLst>
          </p:cNvPr>
          <p:cNvSpPr txBox="1"/>
          <p:nvPr/>
        </p:nvSpPr>
        <p:spPr>
          <a:xfrm>
            <a:off x="370384" y="2296328"/>
            <a:ext cx="113067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en-US" sz="2000" dirty="0">
                <a:solidFill>
                  <a:srgbClr val="01010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Разные</a:t>
            </a:r>
            <a:r>
              <a:rPr lang="en-US" sz="2000" spc="160" dirty="0">
                <a:solidFill>
                  <a:srgbClr val="01010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10101"/>
                </a:solidFill>
                <a:effectLst/>
                <a:ea typeface="Arial" panose="020B0604020202020204" pitchFamily="34" charset="0"/>
              </a:rPr>
              <a:t>форматы</a:t>
            </a:r>
            <a:r>
              <a:rPr lang="en-US" sz="2000" spc="25" dirty="0">
                <a:solidFill>
                  <a:srgbClr val="01010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10101"/>
                </a:solidFill>
                <a:effectLst/>
                <a:ea typeface="Arial" panose="020B0604020202020204" pitchFamily="34" charset="0"/>
              </a:rPr>
              <a:t>Excel</a:t>
            </a:r>
            <a:r>
              <a:rPr lang="en-US" sz="2000" spc="30" dirty="0">
                <a:solidFill>
                  <a:srgbClr val="010101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ru-RU" sz="2000" spc="30" dirty="0">
                <a:solidFill>
                  <a:srgbClr val="010101"/>
                </a:solidFill>
                <a:ea typeface="Arial" panose="020B0604020202020204" pitchFamily="34" charset="0"/>
              </a:rPr>
              <a:t>файлов</a:t>
            </a:r>
            <a:r>
              <a:rPr lang="ru-RU" sz="2000" dirty="0">
                <a:solidFill>
                  <a:srgbClr val="010101"/>
                </a:solidFill>
                <a:effectLst/>
                <a:ea typeface="Arial" panose="020B0604020202020204" pitchFamily="34" charset="0"/>
              </a:rPr>
              <a:t>,</a:t>
            </a:r>
            <a:r>
              <a:rPr lang="ru-RU" sz="2000" dirty="0">
                <a:ea typeface="Arial" panose="020B0604020202020204" pitchFamily="34" charset="0"/>
              </a:rPr>
              <a:t> копирование</a:t>
            </a:r>
            <a:r>
              <a:rPr lang="ru-RU" sz="2000" spc="5" dirty="0">
                <a:ea typeface="Arial" panose="020B0604020202020204" pitchFamily="34" charset="0"/>
              </a:rPr>
              <a:t> </a:t>
            </a:r>
            <a:r>
              <a:rPr lang="ru-RU" sz="2000" dirty="0">
                <a:ea typeface="Arial" panose="020B0604020202020204" pitchFamily="34" charset="0"/>
              </a:rPr>
              <a:t>файлов</a:t>
            </a:r>
            <a:r>
              <a:rPr lang="ru-RU" sz="2000" spc="5" dirty="0">
                <a:ea typeface="Arial" panose="020B0604020202020204" pitchFamily="34" charset="0"/>
              </a:rPr>
              <a:t> </a:t>
            </a:r>
            <a:r>
              <a:rPr lang="ru-RU" sz="2000" dirty="0">
                <a:ea typeface="Arial" panose="020B0604020202020204" pitchFamily="34" charset="0"/>
              </a:rPr>
              <a:t>с компьютера </a:t>
            </a:r>
            <a:r>
              <a:rPr lang="ru-RU" sz="2000" spc="-570" dirty="0">
                <a:ea typeface="Arial" panose="020B0604020202020204" pitchFamily="34" charset="0"/>
              </a:rPr>
              <a:t>    </a:t>
            </a:r>
            <a:r>
              <a:rPr lang="ru-RU" sz="2000" dirty="0">
                <a:ea typeface="Arial" panose="020B0604020202020204" pitchFamily="34" charset="0"/>
              </a:rPr>
              <a:t>на</a:t>
            </a:r>
            <a:r>
              <a:rPr lang="ru-RU" sz="2000" spc="-10" dirty="0">
                <a:ea typeface="Arial" panose="020B0604020202020204" pitchFamily="34" charset="0"/>
              </a:rPr>
              <a:t> </a:t>
            </a:r>
            <a:r>
              <a:rPr lang="ru-RU" sz="2000" dirty="0">
                <a:ea typeface="Arial" panose="020B0604020202020204" pitchFamily="34" charset="0"/>
              </a:rPr>
              <a:t>компьютер, дублирование одинаковых </a:t>
            </a:r>
            <a:r>
              <a:rPr lang="ru-RU" sz="2000" spc="-570" dirty="0">
                <a:ea typeface="Arial" panose="020B0604020202020204" pitchFamily="34" charset="0"/>
              </a:rPr>
              <a:t> </a:t>
            </a:r>
            <a:r>
              <a:rPr lang="ru-RU" sz="2000" dirty="0">
                <a:ea typeface="Arial" panose="020B0604020202020204" pitchFamily="34" charset="0"/>
              </a:rPr>
              <a:t>файлов</a:t>
            </a:r>
            <a:r>
              <a:rPr lang="ru-RU" sz="2000" spc="-60" dirty="0">
                <a:ea typeface="Arial" panose="020B0604020202020204" pitchFamily="34" charset="0"/>
              </a:rPr>
              <a:t> </a:t>
            </a:r>
            <a:r>
              <a:rPr lang="ru-RU" sz="2000" dirty="0">
                <a:ea typeface="Arial" panose="020B0604020202020204" pitchFamily="34" charset="0"/>
              </a:rPr>
              <a:t>с</a:t>
            </a:r>
            <a:r>
              <a:rPr lang="ru-RU" sz="2000" spc="-65" dirty="0">
                <a:ea typeface="Arial" panose="020B0604020202020204" pitchFamily="34" charset="0"/>
              </a:rPr>
              <a:t> </a:t>
            </a:r>
            <a:r>
              <a:rPr lang="ru-RU" sz="2000" dirty="0">
                <a:ea typeface="Arial" panose="020B0604020202020204" pitchFamily="34" charset="0"/>
              </a:rPr>
              <a:t>разным</a:t>
            </a:r>
            <a:r>
              <a:rPr lang="ru-RU" sz="2000" spc="-90" dirty="0">
                <a:ea typeface="Arial" panose="020B0604020202020204" pitchFamily="34" charset="0"/>
              </a:rPr>
              <a:t> </a:t>
            </a:r>
            <a:r>
              <a:rPr lang="ru-RU" sz="2000" dirty="0">
                <a:ea typeface="Arial" panose="020B0604020202020204" pitchFamily="34" charset="0"/>
              </a:rPr>
              <a:t>объемом информации.</a:t>
            </a:r>
          </a:p>
          <a:p>
            <a:pPr indent="361950" algn="just"/>
            <a:r>
              <a:rPr lang="ru-RU" sz="2000" b="1" dirty="0">
                <a:solidFill>
                  <a:srgbClr val="FF0000"/>
                </a:solidFill>
                <a:ea typeface="Arial" panose="020B0604020202020204" pitchFamily="34" charset="0"/>
              </a:rPr>
              <a:t>Ошибки при вводе данных: </a:t>
            </a:r>
            <a:r>
              <a:rPr lang="ru-RU" sz="2000" dirty="0">
                <a:solidFill>
                  <a:srgbClr val="01010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cs typeface="Times New Roman" panose="02020603050405020304" pitchFamily="18" charset="0"/>
              </a:rPr>
              <a:t>еверно внесённые координаты горных выработок; ошибки данных инклинометрии; полное дублирование данных по двум выработкам; дублирование интервалов опробования; дублирование названий выработок; дублирование номеров проб; «дырки» в опробовании; перехлест интервалов опробования; несанкционированное изменение значений результатов анализов; неизвестный код пород.</a:t>
            </a:r>
            <a:endParaRPr lang="ru-RU" sz="2000" dirty="0">
              <a:solidFill>
                <a:srgbClr val="010101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sz="2000" dirty="0">
                <a:solidFill>
                  <a:srgbClr val="01010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cs typeface="Times New Roman" panose="02020603050405020304" pitchFamily="18" charset="0"/>
              </a:rPr>
              <a:t>традиционной схемы ведения геологической базы данных п</a:t>
            </a:r>
            <a:r>
              <a:rPr lang="ru-RU" sz="2000" dirty="0">
                <a:solidFill>
                  <a:srgbClr val="01010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остоянно возникают проблемы при использовании данных из различных источников, тратится огромное количество времени на проверку и </a:t>
            </a:r>
            <a:r>
              <a:rPr lang="ru-RU" sz="2000" b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адаптацию базы данных </a:t>
            </a:r>
            <a:r>
              <a:rPr lang="ru-RU" sz="2000" dirty="0">
                <a:solidFill>
                  <a:srgbClr val="01010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для импорта в программу </a:t>
            </a:r>
            <a:r>
              <a:rPr lang="en-US" sz="2000" dirty="0">
                <a:solidFill>
                  <a:srgbClr val="01010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Micromine</a:t>
            </a:r>
            <a:r>
              <a:rPr lang="ru-RU" sz="2000" dirty="0">
                <a:solidFill>
                  <a:srgbClr val="01010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и дальнейшей обработки данных.</a:t>
            </a:r>
            <a:endParaRPr lang="ru-RU" sz="2000" dirty="0">
              <a:ea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9BC39-654E-4FDF-9894-DF66310204E5}"/>
              </a:ext>
            </a:extLst>
          </p:cNvPr>
          <p:cNvSpPr txBox="1"/>
          <p:nvPr/>
        </p:nvSpPr>
        <p:spPr>
          <a:xfrm>
            <a:off x="507304" y="508799"/>
            <a:ext cx="109583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/>
              <a:t>Внедрение геоинформационной системы </a:t>
            </a:r>
            <a:r>
              <a:rPr lang="en-US" sz="2400" b="1" i="1" u="sng" dirty="0"/>
              <a:t>Geobank</a:t>
            </a:r>
            <a:r>
              <a:rPr lang="ru-RU" sz="2400" b="1" i="1" u="sng" dirty="0"/>
              <a:t> АО «Узбекгеологоразведка»</a:t>
            </a:r>
          </a:p>
        </p:txBody>
      </p:sp>
    </p:spTree>
    <p:extLst>
      <p:ext uri="{BB962C8B-B14F-4D97-AF65-F5344CB8AC3E}">
        <p14:creationId xmlns:p14="http://schemas.microsoft.com/office/powerpoint/2010/main" val="422214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EF6B64-01D0-4B95-91D5-BC3EBDD89870}"/>
              </a:ext>
            </a:extLst>
          </p:cNvPr>
          <p:cNvSpPr txBox="1"/>
          <p:nvPr/>
        </p:nvSpPr>
        <p:spPr>
          <a:xfrm>
            <a:off x="507303" y="1415328"/>
            <a:ext cx="1095830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Плюсы ведения геологической базы данных с применением программы </a:t>
            </a:r>
            <a:r>
              <a:rPr lang="en-US" b="1" dirty="0">
                <a:cs typeface="Times New Roman" panose="02020603050405020304" pitchFamily="18" charset="0"/>
              </a:rPr>
              <a:t>Geobank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73FCA5-6C31-46E3-B46C-B7FB9980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45" y="2027006"/>
            <a:ext cx="10115655" cy="4240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19D6B1-D872-4F34-B1EA-61E50BBB0A67}"/>
              </a:ext>
            </a:extLst>
          </p:cNvPr>
          <p:cNvSpPr txBox="1"/>
          <p:nvPr/>
        </p:nvSpPr>
        <p:spPr>
          <a:xfrm>
            <a:off x="507304" y="508799"/>
            <a:ext cx="109583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/>
              <a:t>Внедрение геоинформационной системы </a:t>
            </a:r>
            <a:r>
              <a:rPr lang="en-US" sz="2400" b="1" i="1" u="sng" dirty="0"/>
              <a:t>Geobank</a:t>
            </a:r>
            <a:r>
              <a:rPr lang="ru-RU" sz="2400" b="1" i="1" u="sng" dirty="0"/>
              <a:t> АО «Узбекгеологоразведка»</a:t>
            </a:r>
          </a:p>
        </p:txBody>
      </p:sp>
    </p:spTree>
    <p:extLst>
      <p:ext uri="{BB962C8B-B14F-4D97-AF65-F5344CB8AC3E}">
        <p14:creationId xmlns:p14="http://schemas.microsoft.com/office/powerpoint/2010/main" val="240396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317BCD-03CC-44A4-A7A8-4CA245741508}"/>
              </a:ext>
            </a:extLst>
          </p:cNvPr>
          <p:cNvSpPr txBox="1"/>
          <p:nvPr/>
        </p:nvSpPr>
        <p:spPr>
          <a:xfrm>
            <a:off x="507304" y="508799"/>
            <a:ext cx="109583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/>
              <a:t>Внедрение геоинформационной системы </a:t>
            </a:r>
            <a:r>
              <a:rPr lang="en-US" sz="2400" b="1" i="1" u="sng" dirty="0"/>
              <a:t>Geobank</a:t>
            </a:r>
            <a:r>
              <a:rPr lang="ru-RU" sz="2400" b="1" i="1" u="sng" dirty="0"/>
              <a:t> АО «Узбекгеологоразведка»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8FC62-C4E4-4859-83B2-82326EA9DEF1}"/>
              </a:ext>
            </a:extLst>
          </p:cNvPr>
          <p:cNvSpPr txBox="1"/>
          <p:nvPr/>
        </p:nvSpPr>
        <p:spPr>
          <a:xfrm>
            <a:off x="507304" y="1262928"/>
            <a:ext cx="1095830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/>
              <a:t>Основные этапы внедрения геоинформационной системы </a:t>
            </a:r>
            <a:r>
              <a:rPr lang="en-US" b="1" i="1" dirty="0"/>
              <a:t>Geobank</a:t>
            </a:r>
            <a:r>
              <a:rPr lang="ru-RU" b="1" i="1" dirty="0"/>
              <a:t> в АО «Узбекгеологоразведка»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F0228A-4A63-42F6-B9BB-23150C45F995}"/>
              </a:ext>
            </a:extLst>
          </p:cNvPr>
          <p:cNvSpPr/>
          <p:nvPr/>
        </p:nvSpPr>
        <p:spPr>
          <a:xfrm>
            <a:off x="507304" y="5223011"/>
            <a:ext cx="817314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highlight>
                  <a:srgbClr val="FFFF00"/>
                </a:highlight>
              </a:rPr>
              <a:t>4._Этап</a:t>
            </a:r>
            <a:r>
              <a:rPr lang="ru-RU" b="1" dirty="0">
                <a:highlight>
                  <a:srgbClr val="FFFF00"/>
                </a:highlight>
              </a:rPr>
              <a:t>.</a:t>
            </a:r>
            <a:r>
              <a:rPr lang="ru-RU" b="1" dirty="0"/>
              <a:t> </a:t>
            </a:r>
            <a:r>
              <a:rPr lang="ru-RU" dirty="0"/>
              <a:t>Объединение всех локальных серверов предприятий</a:t>
            </a:r>
            <a:br>
              <a:rPr lang="ru-RU" dirty="0"/>
            </a:br>
            <a:r>
              <a:rPr lang="ru-RU" dirty="0"/>
              <a:t>АО «Узбекгеологоразведка» с центральным сервером АО «Узбекгеологоразведка». 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2780C-0222-4077-8EF0-111A2FFD485C}"/>
              </a:ext>
            </a:extLst>
          </p:cNvPr>
          <p:cNvSpPr txBox="1"/>
          <p:nvPr/>
        </p:nvSpPr>
        <p:spPr>
          <a:xfrm>
            <a:off x="9074150" y="2080507"/>
            <a:ext cx="2724846" cy="6001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>
                <a:highlight>
                  <a:srgbClr val="FFFF00"/>
                </a:highlight>
              </a:rPr>
              <a:t>Успешно реализован.</a:t>
            </a:r>
          </a:p>
          <a:p>
            <a:r>
              <a:rPr lang="ru-RU" sz="1500" i="1" dirty="0"/>
              <a:t>(</a:t>
            </a:r>
            <a:r>
              <a:rPr lang="ru-RU" sz="1500" dirty="0"/>
              <a:t>Апрель - июль 2023 года)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9DDEA-5346-4B25-8A3F-38C7D0C48616}"/>
              </a:ext>
            </a:extLst>
          </p:cNvPr>
          <p:cNvSpPr txBox="1"/>
          <p:nvPr/>
        </p:nvSpPr>
        <p:spPr>
          <a:xfrm>
            <a:off x="9074150" y="3324235"/>
            <a:ext cx="2757806" cy="6001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i="1" dirty="0"/>
              <a:t>На стадии реализации.</a:t>
            </a:r>
          </a:p>
          <a:p>
            <a:r>
              <a:rPr lang="ru-RU" sz="1500" i="1" dirty="0"/>
              <a:t>(</a:t>
            </a:r>
            <a:r>
              <a:rPr lang="ru-RU" sz="1500" dirty="0"/>
              <a:t>Сентябрь - декабрь 2023 года)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9BA84D-7DE4-4661-8337-6D1427A2141B}"/>
              </a:ext>
            </a:extLst>
          </p:cNvPr>
          <p:cNvSpPr txBox="1"/>
          <p:nvPr/>
        </p:nvSpPr>
        <p:spPr>
          <a:xfrm>
            <a:off x="507304" y="1924724"/>
            <a:ext cx="81731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u="sng" dirty="0">
                <a:highlight>
                  <a:srgbClr val="FFFF00"/>
                </a:highlight>
              </a:rPr>
              <a:t>1.</a:t>
            </a:r>
            <a:r>
              <a:rPr lang="ru-RU" b="1" u="sng" spc="-50" dirty="0">
                <a:highlight>
                  <a:srgbClr val="FFFF00"/>
                </a:highlight>
              </a:rPr>
              <a:t>_</a:t>
            </a:r>
            <a:r>
              <a:rPr lang="ru-RU" b="1" u="sng" dirty="0">
                <a:highlight>
                  <a:srgbClr val="FFFF00"/>
                </a:highlight>
              </a:rPr>
              <a:t>Этап</a:t>
            </a:r>
            <a:r>
              <a:rPr lang="ru-RU" b="1" dirty="0">
                <a:highlight>
                  <a:srgbClr val="FFFF00"/>
                </a:highlight>
              </a:rPr>
              <a:t>.</a:t>
            </a:r>
            <a:r>
              <a:rPr lang="ru-RU" b="1" dirty="0"/>
              <a:t> </a:t>
            </a:r>
            <a:r>
              <a:rPr lang="ru-RU" dirty="0"/>
              <a:t>Внедрение пилотного проекта в Даугызтауской ПГРЭ, с целью настройки и адаптация геоинформационной системы </a:t>
            </a:r>
            <a:r>
              <a:rPr lang="en-US" dirty="0"/>
              <a:t>Geobank </a:t>
            </a:r>
            <a:r>
              <a:rPr lang="ru-RU" dirty="0"/>
              <a:t>под требования </a:t>
            </a:r>
          </a:p>
          <a:p>
            <a:r>
              <a:rPr lang="ru-RU" dirty="0"/>
              <a:t>АО «Узбекгеологоразведка».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10A81-F4F9-4BC2-A211-0BBD3839F4EA}"/>
              </a:ext>
            </a:extLst>
          </p:cNvPr>
          <p:cNvSpPr txBox="1"/>
          <p:nvPr/>
        </p:nvSpPr>
        <p:spPr>
          <a:xfrm>
            <a:off x="507304" y="3301152"/>
            <a:ext cx="81731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>
                <a:highlight>
                  <a:srgbClr val="FFFF00"/>
                </a:highlight>
              </a:rPr>
              <a:t>2._Этап</a:t>
            </a:r>
            <a:r>
              <a:rPr lang="ru-RU" b="1" dirty="0">
                <a:highlight>
                  <a:srgbClr val="FFFF00"/>
                </a:highlight>
              </a:rPr>
              <a:t>.</a:t>
            </a:r>
            <a:r>
              <a:rPr lang="ru-RU" b="1" dirty="0"/>
              <a:t> </a:t>
            </a:r>
            <a:r>
              <a:rPr lang="ru-RU" dirty="0"/>
              <a:t>На основании наработок пилотного проекта, внедрение ещё на 5 предприятиях АО «Узбекгеологоразведка».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556A0C-B66F-46E2-906D-434408A64936}"/>
              </a:ext>
            </a:extLst>
          </p:cNvPr>
          <p:cNvSpPr txBox="1"/>
          <p:nvPr/>
        </p:nvSpPr>
        <p:spPr>
          <a:xfrm>
            <a:off x="507304" y="4400581"/>
            <a:ext cx="81731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>
                <a:highlight>
                  <a:srgbClr val="FFFF00"/>
                </a:highlight>
              </a:rPr>
              <a:t>3._Этап</a:t>
            </a:r>
            <a:r>
              <a:rPr lang="ru-RU" b="1" dirty="0">
                <a:highlight>
                  <a:srgbClr val="FFFF00"/>
                </a:highlight>
              </a:rPr>
              <a:t>.</a:t>
            </a:r>
            <a:r>
              <a:rPr lang="ru-RU" b="1" dirty="0"/>
              <a:t> </a:t>
            </a:r>
            <a:r>
              <a:rPr lang="ru-RU" dirty="0"/>
              <a:t>Внедрение еще на 4 предприятиях АО «Узбекгеологоразведка». </a:t>
            </a:r>
            <a:endParaRPr lang="en-US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C76F94-F656-44A1-84AC-EAA74E153B48}"/>
              </a:ext>
            </a:extLst>
          </p:cNvPr>
          <p:cNvSpPr txBox="1"/>
          <p:nvPr/>
        </p:nvSpPr>
        <p:spPr>
          <a:xfrm>
            <a:off x="9107110" y="4262081"/>
            <a:ext cx="2724846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/>
              <a:t>План реализации на 2024 год.</a:t>
            </a:r>
            <a:endParaRPr lang="ru-RU" sz="1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C32E44-25DC-437D-BE7A-F5F1196DE501}"/>
              </a:ext>
            </a:extLst>
          </p:cNvPr>
          <p:cNvSpPr txBox="1"/>
          <p:nvPr/>
        </p:nvSpPr>
        <p:spPr>
          <a:xfrm>
            <a:off x="9074150" y="5361510"/>
            <a:ext cx="2724846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/>
              <a:t>План реализации на 2024 год.</a:t>
            </a:r>
            <a:endParaRPr lang="ru-RU" sz="1500" dirty="0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96A4C458-0EF6-42B4-B350-D2771FA46987}"/>
              </a:ext>
            </a:extLst>
          </p:cNvPr>
          <p:cNvSpPr/>
          <p:nvPr/>
        </p:nvSpPr>
        <p:spPr>
          <a:xfrm>
            <a:off x="8680450" y="2316400"/>
            <a:ext cx="393700" cy="1975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36C9073E-01FD-4FB4-A9EF-8E23CE99BD8E}"/>
              </a:ext>
            </a:extLst>
          </p:cNvPr>
          <p:cNvSpPr/>
          <p:nvPr/>
        </p:nvSpPr>
        <p:spPr>
          <a:xfrm>
            <a:off x="8680450" y="3572194"/>
            <a:ext cx="393700" cy="1975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EE9E7330-C8D2-4DB3-9883-B0B698F78728}"/>
              </a:ext>
            </a:extLst>
          </p:cNvPr>
          <p:cNvSpPr/>
          <p:nvPr/>
        </p:nvSpPr>
        <p:spPr>
          <a:xfrm>
            <a:off x="8680450" y="4493845"/>
            <a:ext cx="393700" cy="1975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8DB7335E-6A14-4FDA-AC43-2D64A0FB3540}"/>
              </a:ext>
            </a:extLst>
          </p:cNvPr>
          <p:cNvSpPr/>
          <p:nvPr/>
        </p:nvSpPr>
        <p:spPr>
          <a:xfrm>
            <a:off x="8680450" y="5585919"/>
            <a:ext cx="393700" cy="1975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8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48E287D-81E6-452E-A036-2D5C70F8B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9" y="687588"/>
            <a:ext cx="11651361" cy="61704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36FA93-2E43-4F74-A919-637AE2420CBE}"/>
              </a:ext>
            </a:extLst>
          </p:cNvPr>
          <p:cNvSpPr txBox="1"/>
          <p:nvPr/>
        </p:nvSpPr>
        <p:spPr>
          <a:xfrm>
            <a:off x="4069612" y="2171434"/>
            <a:ext cx="1975856" cy="369332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err="1"/>
              <a:t>Кокпатаская</a:t>
            </a:r>
            <a:r>
              <a:rPr lang="ru-RU" b="1" dirty="0"/>
              <a:t> ПГРЭ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256C56A-8A3E-4680-ACE8-5E54375C39E4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057540" y="2540766"/>
            <a:ext cx="567447" cy="6571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92EA280-91A5-4C8B-AE5E-0FE5D7FF0B9A}"/>
              </a:ext>
            </a:extLst>
          </p:cNvPr>
          <p:cNvSpPr txBox="1"/>
          <p:nvPr/>
        </p:nvSpPr>
        <p:spPr>
          <a:xfrm>
            <a:off x="5284287" y="1649350"/>
            <a:ext cx="2217420" cy="369332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Кызылкумская ПГРЭ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36606C3-F611-4852-8C50-959FE64C3B24}"/>
              </a:ext>
            </a:extLst>
          </p:cNvPr>
          <p:cNvCxnSpPr>
            <a:cxnSpLocks/>
          </p:cNvCxnSpPr>
          <p:nvPr/>
        </p:nvCxnSpPr>
        <p:spPr>
          <a:xfrm flipH="1">
            <a:off x="6153151" y="2018682"/>
            <a:ext cx="242520" cy="15995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11708D9-25C6-498B-90C6-273138414478}"/>
              </a:ext>
            </a:extLst>
          </p:cNvPr>
          <p:cNvSpPr txBox="1"/>
          <p:nvPr/>
        </p:nvSpPr>
        <p:spPr>
          <a:xfrm>
            <a:off x="2419404" y="4127291"/>
            <a:ext cx="2244431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Даугызтауская ПГРЭ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D438EBB-E31B-4278-9466-55A4A76FE69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663835" y="3980169"/>
            <a:ext cx="1152765" cy="3317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CCC9E9F-AA5F-4EB2-BF38-5803C02F25CE}"/>
              </a:ext>
            </a:extLst>
          </p:cNvPr>
          <p:cNvSpPr txBox="1"/>
          <p:nvPr/>
        </p:nvSpPr>
        <p:spPr>
          <a:xfrm>
            <a:off x="6543780" y="2339150"/>
            <a:ext cx="2787430" cy="369332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/>
              <a:t>Северо-</a:t>
            </a:r>
            <a:r>
              <a:rPr lang="ru-RU" b="1" dirty="0" err="1"/>
              <a:t>Нуратинская</a:t>
            </a:r>
            <a:r>
              <a:rPr lang="ru-RU" b="1" dirty="0"/>
              <a:t> ПГРЭ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A51E557-96D7-4D45-B38D-45C8FB7F225C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6927895" y="2708482"/>
            <a:ext cx="1009600" cy="15501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91A8B1-E72C-4E21-8F02-8C0236BA7C13}"/>
              </a:ext>
            </a:extLst>
          </p:cNvPr>
          <p:cNvSpPr txBox="1"/>
          <p:nvPr/>
        </p:nvSpPr>
        <p:spPr>
          <a:xfrm>
            <a:off x="7558464" y="2995284"/>
            <a:ext cx="2124442" cy="369332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Зармитанская ПГРЭ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908BA0E-0664-4760-83FD-DE496B9BA43B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7623222" y="3364616"/>
            <a:ext cx="997463" cy="10786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0D3BFC-57E0-4847-B763-E4859EDA583B}"/>
              </a:ext>
            </a:extLst>
          </p:cNvPr>
          <p:cNvSpPr txBox="1"/>
          <p:nvPr/>
        </p:nvSpPr>
        <p:spPr>
          <a:xfrm>
            <a:off x="8951458" y="5369234"/>
            <a:ext cx="2347996" cy="369332"/>
          </a:xfrm>
          <a:prstGeom prst="rect">
            <a:avLst/>
          </a:prstGeom>
          <a:solidFill>
            <a:srgbClr val="FFC00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Зарафшанская ПГРЭ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A78C418-CED4-458F-8DCF-F866A6A6AA31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7800157" y="4974677"/>
            <a:ext cx="1151301" cy="5792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DE4B9F2-CADF-4DC0-97EC-EA4AA15F423C}"/>
              </a:ext>
            </a:extLst>
          </p:cNvPr>
          <p:cNvSpPr txBox="1"/>
          <p:nvPr/>
        </p:nvSpPr>
        <p:spPr>
          <a:xfrm>
            <a:off x="4754493" y="6151502"/>
            <a:ext cx="1799705" cy="369332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Гиссарская ПГРЭ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C85514B-CA80-4771-976F-9BD9FF89696A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6554198" y="5445017"/>
            <a:ext cx="1004266" cy="8911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664326-3F35-40BA-9814-F545A8B3AD7D}"/>
              </a:ext>
            </a:extLst>
          </p:cNvPr>
          <p:cNvSpPr txBox="1"/>
          <p:nvPr/>
        </p:nvSpPr>
        <p:spPr>
          <a:xfrm>
            <a:off x="8964337" y="6170411"/>
            <a:ext cx="2658309" cy="369332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Сурхандарьинская ПГРЭ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872EAA1-C912-41F2-BF25-CB39916776F6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7937495" y="5976690"/>
            <a:ext cx="1026842" cy="3783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FA03C6E-2F60-48EF-A4F7-38EC4EFE32A7}"/>
              </a:ext>
            </a:extLst>
          </p:cNvPr>
          <p:cNvSpPr txBox="1"/>
          <p:nvPr/>
        </p:nvSpPr>
        <p:spPr>
          <a:xfrm>
            <a:off x="8951458" y="4876959"/>
            <a:ext cx="2124441" cy="369332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Алмалыкская ПГРЭ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88339C0-F669-4220-BB82-3357115E8704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9525000" y="4223980"/>
            <a:ext cx="488679" cy="6529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B5ED9D7-7093-434B-9E05-07D316B21A0A}"/>
              </a:ext>
            </a:extLst>
          </p:cNvPr>
          <p:cNvSpPr txBox="1"/>
          <p:nvPr/>
        </p:nvSpPr>
        <p:spPr>
          <a:xfrm>
            <a:off x="8866309" y="1520429"/>
            <a:ext cx="3090741" cy="369332"/>
          </a:xfrm>
          <a:prstGeom prst="rect">
            <a:avLst/>
          </a:prstGeom>
          <a:solidFill>
            <a:srgbClr val="92D05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Восточно-</a:t>
            </a:r>
            <a:r>
              <a:rPr lang="ru-RU" b="1" dirty="0" err="1"/>
              <a:t>Кураминская</a:t>
            </a:r>
            <a:r>
              <a:rPr lang="ru-RU" b="1" dirty="0"/>
              <a:t> ПГРЭ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A3E59A12-21C7-4A60-9FB4-58B62E6DADEE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9819430" y="1889761"/>
            <a:ext cx="592250" cy="20904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CB8E7A5-1D15-4717-9279-99F3FFE004F2}"/>
              </a:ext>
            </a:extLst>
          </p:cNvPr>
          <p:cNvSpPr txBox="1"/>
          <p:nvPr/>
        </p:nvSpPr>
        <p:spPr>
          <a:xfrm>
            <a:off x="4025193" y="875263"/>
            <a:ext cx="7499425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200" b="1" i="1" dirty="0"/>
              <a:t>Структурные подразделения АО «Узбекгеологоразведка»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3591397-8F83-401B-B1F6-7B2CC2FB4EE8}"/>
              </a:ext>
            </a:extLst>
          </p:cNvPr>
          <p:cNvSpPr/>
          <p:nvPr/>
        </p:nvSpPr>
        <p:spPr>
          <a:xfrm>
            <a:off x="461271" y="4429893"/>
            <a:ext cx="600203" cy="38663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CDF821-2363-464A-A43D-A344154E1F55}"/>
              </a:ext>
            </a:extLst>
          </p:cNvPr>
          <p:cNvSpPr txBox="1"/>
          <p:nvPr/>
        </p:nvSpPr>
        <p:spPr>
          <a:xfrm>
            <a:off x="1061474" y="4384684"/>
            <a:ext cx="9957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I-</a:t>
            </a:r>
            <a:r>
              <a:rPr lang="ru-RU" sz="2500" b="1" dirty="0"/>
              <a:t>Этап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299566C-157E-4A56-ADC4-3F0777143651}"/>
              </a:ext>
            </a:extLst>
          </p:cNvPr>
          <p:cNvSpPr/>
          <p:nvPr/>
        </p:nvSpPr>
        <p:spPr>
          <a:xfrm>
            <a:off x="461271" y="5061625"/>
            <a:ext cx="600203" cy="386636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3BE16D-2093-4ED0-8A20-7AB06E3EB3A7}"/>
              </a:ext>
            </a:extLst>
          </p:cNvPr>
          <p:cNvSpPr txBox="1"/>
          <p:nvPr/>
        </p:nvSpPr>
        <p:spPr>
          <a:xfrm>
            <a:off x="1061474" y="5016416"/>
            <a:ext cx="10807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II-</a:t>
            </a:r>
            <a:r>
              <a:rPr lang="ru-RU" sz="2500" b="1" dirty="0"/>
              <a:t>Этап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DB3EE8F-AA7C-4E2C-8FE7-82750C90150E}"/>
              </a:ext>
            </a:extLst>
          </p:cNvPr>
          <p:cNvSpPr/>
          <p:nvPr/>
        </p:nvSpPr>
        <p:spPr>
          <a:xfrm>
            <a:off x="461271" y="5738566"/>
            <a:ext cx="600203" cy="386636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C51EB8-E82D-4920-8FFF-BF2E9D5CE77F}"/>
              </a:ext>
            </a:extLst>
          </p:cNvPr>
          <p:cNvSpPr txBox="1"/>
          <p:nvPr/>
        </p:nvSpPr>
        <p:spPr>
          <a:xfrm>
            <a:off x="1061474" y="5693357"/>
            <a:ext cx="11657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III-</a:t>
            </a:r>
            <a:r>
              <a:rPr lang="ru-RU" sz="2500" b="1" dirty="0"/>
              <a:t>Этап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F0DE61-0971-40FB-A0F1-F761E5D50A79}"/>
              </a:ext>
            </a:extLst>
          </p:cNvPr>
          <p:cNvSpPr txBox="1"/>
          <p:nvPr/>
        </p:nvSpPr>
        <p:spPr>
          <a:xfrm>
            <a:off x="616849" y="238619"/>
            <a:ext cx="10958301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Внедрение геоинформационной системы Geobank АО «Узбекгеологоразведка»</a:t>
            </a:r>
          </a:p>
        </p:txBody>
      </p:sp>
    </p:spTree>
    <p:extLst>
      <p:ext uri="{BB962C8B-B14F-4D97-AF65-F5344CB8AC3E}">
        <p14:creationId xmlns:p14="http://schemas.microsoft.com/office/powerpoint/2010/main" val="149529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льзователь со сплошной заливкой">
            <a:extLst>
              <a:ext uri="{FF2B5EF4-FFF2-40B4-BE49-F238E27FC236}">
                <a16:creationId xmlns:a16="http://schemas.microsoft.com/office/drawing/2014/main" id="{43AB5DE9-92B1-4AA0-B646-79757E5CB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1912" y="851459"/>
            <a:ext cx="914162" cy="914162"/>
          </a:xfrm>
          <a:prstGeom prst="rect">
            <a:avLst/>
          </a:prstGeom>
        </p:spPr>
      </p:pic>
      <p:pic>
        <p:nvPicPr>
          <p:cNvPr id="5" name="Рисунок 4" descr="Пользователь со сплошной заливкой">
            <a:extLst>
              <a:ext uri="{FF2B5EF4-FFF2-40B4-BE49-F238E27FC236}">
                <a16:creationId xmlns:a16="http://schemas.microsoft.com/office/drawing/2014/main" id="{01566488-0CDA-4EDC-98FB-585F48ECD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9061" y="1968225"/>
            <a:ext cx="914162" cy="914162"/>
          </a:xfrm>
          <a:prstGeom prst="rect">
            <a:avLst/>
          </a:prstGeom>
        </p:spPr>
      </p:pic>
      <p:pic>
        <p:nvPicPr>
          <p:cNvPr id="6" name="Рисунок 5" descr="Пользователь со сплошной заливкой">
            <a:extLst>
              <a:ext uri="{FF2B5EF4-FFF2-40B4-BE49-F238E27FC236}">
                <a16:creationId xmlns:a16="http://schemas.microsoft.com/office/drawing/2014/main" id="{69172653-3B15-4F27-9BC5-D2E2AC1D6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1912" y="3031532"/>
            <a:ext cx="914162" cy="914162"/>
          </a:xfrm>
          <a:prstGeom prst="rect">
            <a:avLst/>
          </a:prstGeom>
        </p:spPr>
      </p:pic>
      <p:pic>
        <p:nvPicPr>
          <p:cNvPr id="7" name="Рисунок 6" descr="Пользователь со сплошной заливкой">
            <a:extLst>
              <a:ext uri="{FF2B5EF4-FFF2-40B4-BE49-F238E27FC236}">
                <a16:creationId xmlns:a16="http://schemas.microsoft.com/office/drawing/2014/main" id="{974E7035-3577-4C4D-8D58-3CCFA82BA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9061" y="4141537"/>
            <a:ext cx="914162" cy="914162"/>
          </a:xfrm>
          <a:prstGeom prst="rect">
            <a:avLst/>
          </a:prstGeom>
        </p:spPr>
      </p:pic>
      <p:pic>
        <p:nvPicPr>
          <p:cNvPr id="8" name="Рисунок 7" descr="Пользователь со сплошной заливкой">
            <a:extLst>
              <a:ext uri="{FF2B5EF4-FFF2-40B4-BE49-F238E27FC236}">
                <a16:creationId xmlns:a16="http://schemas.microsoft.com/office/drawing/2014/main" id="{D051A339-1384-4B0F-BA00-B1AECA70E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9061" y="5041883"/>
            <a:ext cx="914162" cy="9141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53834A-55CC-45A2-B175-E7530CA7BA38}"/>
              </a:ext>
            </a:extLst>
          </p:cNvPr>
          <p:cNvSpPr txBox="1"/>
          <p:nvPr/>
        </p:nvSpPr>
        <p:spPr>
          <a:xfrm>
            <a:off x="270943" y="1232810"/>
            <a:ext cx="99610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/>
              <a:t>Геолог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CE9754-118F-4953-BAB0-41F8A7DB38C1}"/>
              </a:ext>
            </a:extLst>
          </p:cNvPr>
          <p:cNvSpPr txBox="1"/>
          <p:nvPr/>
        </p:nvSpPr>
        <p:spPr>
          <a:xfrm>
            <a:off x="270943" y="2320242"/>
            <a:ext cx="99610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/>
              <a:t>Геолог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1534F0-D52D-4515-98CA-E8135A872AA9}"/>
              </a:ext>
            </a:extLst>
          </p:cNvPr>
          <p:cNvSpPr txBox="1"/>
          <p:nvPr/>
        </p:nvSpPr>
        <p:spPr>
          <a:xfrm>
            <a:off x="270943" y="3380687"/>
            <a:ext cx="99610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/>
              <a:t>Геолог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8A0177-5086-4893-81FF-E241B7EE31E6}"/>
              </a:ext>
            </a:extLst>
          </p:cNvPr>
          <p:cNvSpPr txBox="1"/>
          <p:nvPr/>
        </p:nvSpPr>
        <p:spPr>
          <a:xfrm>
            <a:off x="270943" y="4516432"/>
            <a:ext cx="99610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/>
              <a:t>Геолог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B04569-C3A9-4237-B19E-EF0B238E1CD1}"/>
              </a:ext>
            </a:extLst>
          </p:cNvPr>
          <p:cNvSpPr txBox="1"/>
          <p:nvPr/>
        </p:nvSpPr>
        <p:spPr>
          <a:xfrm>
            <a:off x="270943" y="5503580"/>
            <a:ext cx="99610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/>
              <a:t>Геолог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834C7-FC5E-4E34-8478-705601DC3BF7}"/>
              </a:ext>
            </a:extLst>
          </p:cNvPr>
          <p:cNvSpPr txBox="1"/>
          <p:nvPr/>
        </p:nvSpPr>
        <p:spPr>
          <a:xfrm rot="5400000">
            <a:off x="927149" y="3233971"/>
            <a:ext cx="415049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Ввод данных через </a:t>
            </a:r>
            <a:r>
              <a:rPr lang="en-US" sz="2000" b="1" dirty="0"/>
              <a:t>Geobank mobile</a:t>
            </a:r>
            <a:endParaRPr lang="ru-RU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CE476C-828C-46D5-AC0A-7A386607533C}"/>
              </a:ext>
            </a:extLst>
          </p:cNvPr>
          <p:cNvSpPr txBox="1"/>
          <p:nvPr/>
        </p:nvSpPr>
        <p:spPr>
          <a:xfrm>
            <a:off x="4638788" y="3423138"/>
            <a:ext cx="221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База 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Geobank </a:t>
            </a:r>
            <a:endParaRPr lang="ru-RU" b="1" dirty="0">
              <a:solidFill>
                <a:schemeClr val="bg1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333333"/>
                </a:solidFill>
                <a:cs typeface="Times New Roman" panose="02020603050405020304" pitchFamily="18" charset="0"/>
              </a:rPr>
              <a:t>на </a:t>
            </a:r>
            <a:r>
              <a:rPr lang="en-US" b="1" dirty="0">
                <a:solidFill>
                  <a:srgbClr val="333333"/>
                </a:solidFill>
                <a:cs typeface="Times New Roman" panose="02020603050405020304" pitchFamily="18" charset="0"/>
              </a:rPr>
              <a:t>SQL-</a:t>
            </a:r>
            <a:r>
              <a:rPr lang="ru-RU" b="1" dirty="0">
                <a:solidFill>
                  <a:srgbClr val="333333"/>
                </a:solidFill>
                <a:cs typeface="Times New Roman" panose="02020603050405020304" pitchFamily="18" charset="0"/>
              </a:rPr>
              <a:t>сервере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6C8FF76-D617-40B6-8B78-01170520ABF9}"/>
              </a:ext>
            </a:extLst>
          </p:cNvPr>
          <p:cNvCxnSpPr>
            <a:cxnSpLocks/>
            <a:stCxn id="14" idx="0"/>
            <a:endCxn id="28" idx="1"/>
          </p:cNvCxnSpPr>
          <p:nvPr/>
        </p:nvCxnSpPr>
        <p:spPr>
          <a:xfrm flipV="1">
            <a:off x="3202452" y="3420676"/>
            <a:ext cx="819674" cy="1335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78CC0F1-83DC-45E3-996D-F747A8C24073}"/>
              </a:ext>
            </a:extLst>
          </p:cNvPr>
          <p:cNvSpPr txBox="1"/>
          <p:nvPr/>
        </p:nvSpPr>
        <p:spPr>
          <a:xfrm>
            <a:off x="3972058" y="989446"/>
            <a:ext cx="150605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highlight>
                  <a:srgbClr val="FFFF00"/>
                </a:highlight>
              </a:rPr>
              <a:t>Лаборатория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A8079D-E92D-432D-B161-C3A81B251D0E}"/>
              </a:ext>
            </a:extLst>
          </p:cNvPr>
          <p:cNvSpPr txBox="1"/>
          <p:nvPr/>
        </p:nvSpPr>
        <p:spPr>
          <a:xfrm>
            <a:off x="7255943" y="1115180"/>
            <a:ext cx="195188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highlight>
                  <a:srgbClr val="FFFF00"/>
                </a:highlight>
              </a:rPr>
              <a:t>Пробоподготовка</a:t>
            </a:r>
          </a:p>
        </p:txBody>
      </p:sp>
      <p:pic>
        <p:nvPicPr>
          <p:cNvPr id="23" name="image40.jpeg">
            <a:extLst>
              <a:ext uri="{FF2B5EF4-FFF2-40B4-BE49-F238E27FC236}">
                <a16:creationId xmlns:a16="http://schemas.microsoft.com/office/drawing/2014/main" id="{768E7081-2E26-4D26-96FB-E65B12BE536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42074" y="828700"/>
            <a:ext cx="1425575" cy="168338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8AD86B-7534-4384-AACB-F34CD9DB4D56}"/>
              </a:ext>
            </a:extLst>
          </p:cNvPr>
          <p:cNvSpPr txBox="1"/>
          <p:nvPr/>
        </p:nvSpPr>
        <p:spPr>
          <a:xfrm>
            <a:off x="8416101" y="2593065"/>
            <a:ext cx="315406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highlight>
                  <a:srgbClr val="FFFF00"/>
                </a:highlight>
              </a:rPr>
              <a:t>Геофизические исследования</a:t>
            </a:r>
          </a:p>
        </p:txBody>
      </p: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130CB453-DD91-4F74-88F8-BF762A118692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 rot="5400000">
            <a:off x="5754571" y="347715"/>
            <a:ext cx="1340517" cy="361411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8CA8F081-1841-4FC5-A8CC-0A37EA9B37B1}"/>
              </a:ext>
            </a:extLst>
          </p:cNvPr>
          <p:cNvCxnSpPr>
            <a:cxnSpLocks/>
            <a:stCxn id="21" idx="1"/>
            <a:endCxn id="28" idx="0"/>
          </p:cNvCxnSpPr>
          <p:nvPr/>
        </p:nvCxnSpPr>
        <p:spPr>
          <a:xfrm rot="10800000" flipH="1" flipV="1">
            <a:off x="3972057" y="1174111"/>
            <a:ext cx="645715" cy="1650917"/>
          </a:xfrm>
          <a:prstGeom prst="bentConnector4">
            <a:avLst>
              <a:gd name="adj1" fmla="val -35403"/>
              <a:gd name="adj2" fmla="val 55593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id="{D54D0655-020F-4146-A1EF-1E24C5B51412}"/>
              </a:ext>
            </a:extLst>
          </p:cNvPr>
          <p:cNvCxnSpPr>
            <a:cxnSpLocks/>
            <a:stCxn id="24" idx="1"/>
            <a:endCxn id="28" idx="3"/>
          </p:cNvCxnSpPr>
          <p:nvPr/>
        </p:nvCxnSpPr>
        <p:spPr>
          <a:xfrm rot="10800000" flipV="1">
            <a:off x="5213419" y="2777730"/>
            <a:ext cx="3202682" cy="64294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4845DD3-46DA-481F-99D6-43E959BE95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2126" y="2825029"/>
            <a:ext cx="1191293" cy="11912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07EE178-30E9-4B9E-9F5A-9BF75F762F0C}"/>
              </a:ext>
            </a:extLst>
          </p:cNvPr>
          <p:cNvSpPr txBox="1"/>
          <p:nvPr/>
        </p:nvSpPr>
        <p:spPr>
          <a:xfrm>
            <a:off x="5890441" y="5408939"/>
            <a:ext cx="5412957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Импорт и синхронизация данных в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Micromine, ArcGis</a:t>
            </a:r>
            <a:endParaRPr lang="ru-RU" dirty="0">
              <a:solidFill>
                <a:schemeClr val="bg1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B38687-4A5F-4D10-8AF5-CB31174E4745}"/>
              </a:ext>
            </a:extLst>
          </p:cNvPr>
          <p:cNvSpPr txBox="1"/>
          <p:nvPr/>
        </p:nvSpPr>
        <p:spPr>
          <a:xfrm>
            <a:off x="6217006" y="4833367"/>
            <a:ext cx="5086392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Моделирование и оценка минеральных ресурсов</a:t>
            </a:r>
          </a:p>
        </p:txBody>
      </p:sp>
      <p:sp>
        <p:nvSpPr>
          <p:cNvPr id="31" name="Прямоугольник с одним усеченным и одним скругленным углом 96">
            <a:extLst>
              <a:ext uri="{FF2B5EF4-FFF2-40B4-BE49-F238E27FC236}">
                <a16:creationId xmlns:a16="http://schemas.microsoft.com/office/drawing/2014/main" id="{9277CFEE-71B5-4BC0-951A-0162E7FF2104}"/>
              </a:ext>
            </a:extLst>
          </p:cNvPr>
          <p:cNvSpPr/>
          <p:nvPr/>
        </p:nvSpPr>
        <p:spPr bwMode="auto">
          <a:xfrm>
            <a:off x="8672860" y="3744516"/>
            <a:ext cx="2630538" cy="365760"/>
          </a:xfrm>
          <a:prstGeom prst="snipRound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100965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Отчетность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QA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/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QC</a:t>
            </a:r>
            <a:endParaRPr lang="ru-RU" dirty="0">
              <a:solidFill>
                <a:schemeClr val="bg1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5867BB-CEB6-4367-8FB6-A06D76FC56EE}"/>
              </a:ext>
            </a:extLst>
          </p:cNvPr>
          <p:cNvSpPr txBox="1"/>
          <p:nvPr/>
        </p:nvSpPr>
        <p:spPr>
          <a:xfrm>
            <a:off x="7112251" y="4283312"/>
            <a:ext cx="4191147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Создание картографических материалов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9362D6-2548-444C-AE72-3884DA846A7E}"/>
              </a:ext>
            </a:extLst>
          </p:cNvPr>
          <p:cNvSpPr txBox="1"/>
          <p:nvPr/>
        </p:nvSpPr>
        <p:spPr>
          <a:xfrm>
            <a:off x="5528804" y="5953161"/>
            <a:ext cx="5774594" cy="646331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Различная отчетность за год, квартал, месяц, статистика,</a:t>
            </a:r>
          </a:p>
          <a:p>
            <a:r>
              <a:rPr lang="ru-RU" dirty="0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паспорт скважин.</a:t>
            </a:r>
          </a:p>
        </p:txBody>
      </p:sp>
      <p:cxnSp>
        <p:nvCxnSpPr>
          <p:cNvPr id="34" name="Соединитель: уступ 33">
            <a:extLst>
              <a:ext uri="{FF2B5EF4-FFF2-40B4-BE49-F238E27FC236}">
                <a16:creationId xmlns:a16="http://schemas.microsoft.com/office/drawing/2014/main" id="{04A5A98B-D4D2-4632-A678-C58929FCE0D6}"/>
              </a:ext>
            </a:extLst>
          </p:cNvPr>
          <p:cNvCxnSpPr>
            <a:stCxn id="28" idx="2"/>
            <a:endCxn id="33" idx="1"/>
          </p:cNvCxnSpPr>
          <p:nvPr/>
        </p:nvCxnSpPr>
        <p:spPr>
          <a:xfrm rot="16200000" flipH="1">
            <a:off x="3943286" y="4690808"/>
            <a:ext cx="2260005" cy="911031"/>
          </a:xfrm>
          <a:prstGeom prst="bentConnector2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id="{AD71A470-573D-4C80-BE10-5F7AA7DB3468}"/>
              </a:ext>
            </a:extLst>
          </p:cNvPr>
          <p:cNvCxnSpPr>
            <a:stCxn id="28" idx="2"/>
            <a:endCxn id="29" idx="1"/>
          </p:cNvCxnSpPr>
          <p:nvPr/>
        </p:nvCxnSpPr>
        <p:spPr>
          <a:xfrm rot="16200000" flipH="1">
            <a:off x="4465466" y="4168629"/>
            <a:ext cx="1577283" cy="1272668"/>
          </a:xfrm>
          <a:prstGeom prst="bentConnector2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: уступ 35">
            <a:extLst>
              <a:ext uri="{FF2B5EF4-FFF2-40B4-BE49-F238E27FC236}">
                <a16:creationId xmlns:a16="http://schemas.microsoft.com/office/drawing/2014/main" id="{B065E14E-B123-4496-8257-F0F46AFFE687}"/>
              </a:ext>
            </a:extLst>
          </p:cNvPr>
          <p:cNvCxnSpPr>
            <a:stCxn id="28" idx="2"/>
            <a:endCxn id="30" idx="1"/>
          </p:cNvCxnSpPr>
          <p:nvPr/>
        </p:nvCxnSpPr>
        <p:spPr>
          <a:xfrm rot="16200000" flipH="1">
            <a:off x="4916534" y="3717560"/>
            <a:ext cx="1001711" cy="1599233"/>
          </a:xfrm>
          <a:prstGeom prst="bentConnector2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id="{62916341-6F30-4F08-B1F8-DFF3E5A270FC}"/>
              </a:ext>
            </a:extLst>
          </p:cNvPr>
          <p:cNvCxnSpPr>
            <a:stCxn id="28" idx="2"/>
            <a:endCxn id="32" idx="1"/>
          </p:cNvCxnSpPr>
          <p:nvPr/>
        </p:nvCxnSpPr>
        <p:spPr>
          <a:xfrm rot="16200000" flipH="1">
            <a:off x="5639184" y="2994911"/>
            <a:ext cx="451656" cy="2494478"/>
          </a:xfrm>
          <a:prstGeom prst="bentConnector2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C36CC6C7-864A-4113-8DBE-EFE20A884348}"/>
              </a:ext>
            </a:extLst>
          </p:cNvPr>
          <p:cNvCxnSpPr>
            <a:stCxn id="28" idx="2"/>
            <a:endCxn id="31" idx="2"/>
          </p:cNvCxnSpPr>
          <p:nvPr/>
        </p:nvCxnSpPr>
        <p:spPr>
          <a:xfrm rot="5400000" flipH="1" flipV="1">
            <a:off x="6600853" y="1944315"/>
            <a:ext cx="88926" cy="4055087"/>
          </a:xfrm>
          <a:prstGeom prst="bentConnector4">
            <a:avLst>
              <a:gd name="adj1" fmla="val -257068"/>
              <a:gd name="adj2" fmla="val 50454"/>
            </a:avLst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FD08F178-88FF-429B-8D90-0FE6DE0205A0}"/>
              </a:ext>
            </a:extLst>
          </p:cNvPr>
          <p:cNvSpPr/>
          <p:nvPr/>
        </p:nvSpPr>
        <p:spPr>
          <a:xfrm>
            <a:off x="124475" y="750423"/>
            <a:ext cx="3265861" cy="5447515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cxnSp>
        <p:nvCxnSpPr>
          <p:cNvPr id="72" name="Соединитель: уступ 71">
            <a:extLst>
              <a:ext uri="{FF2B5EF4-FFF2-40B4-BE49-F238E27FC236}">
                <a16:creationId xmlns:a16="http://schemas.microsoft.com/office/drawing/2014/main" id="{81AA601C-90A9-47C9-A5C5-B4E05FAD78A7}"/>
              </a:ext>
            </a:extLst>
          </p:cNvPr>
          <p:cNvCxnSpPr>
            <a:cxnSpLocks/>
            <a:stCxn id="3" idx="3"/>
            <a:endCxn id="14" idx="2"/>
          </p:cNvCxnSpPr>
          <p:nvPr/>
        </p:nvCxnSpPr>
        <p:spPr>
          <a:xfrm>
            <a:off x="2266074" y="1308540"/>
            <a:ext cx="536268" cy="2125487"/>
          </a:xfrm>
          <a:prstGeom prst="bentConnector5">
            <a:avLst>
              <a:gd name="adj1" fmla="val 56837"/>
              <a:gd name="adj2" fmla="val 42901"/>
              <a:gd name="adj3" fmla="val 57372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: уступ 74">
            <a:extLst>
              <a:ext uri="{FF2B5EF4-FFF2-40B4-BE49-F238E27FC236}">
                <a16:creationId xmlns:a16="http://schemas.microsoft.com/office/drawing/2014/main" id="{E92860FE-BE7D-41B5-9E74-0BEFFA90977E}"/>
              </a:ext>
            </a:extLst>
          </p:cNvPr>
          <p:cNvCxnSpPr>
            <a:cxnSpLocks/>
            <a:stCxn id="5" idx="3"/>
            <a:endCxn id="14" idx="2"/>
          </p:cNvCxnSpPr>
          <p:nvPr/>
        </p:nvCxnSpPr>
        <p:spPr>
          <a:xfrm>
            <a:off x="2273223" y="2425306"/>
            <a:ext cx="529119" cy="1008721"/>
          </a:xfrm>
          <a:prstGeom prst="bentConnector5">
            <a:avLst>
              <a:gd name="adj1" fmla="val 56405"/>
              <a:gd name="adj2" fmla="val 62740"/>
              <a:gd name="adj3" fmla="val 56796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: уступ 76">
            <a:extLst>
              <a:ext uri="{FF2B5EF4-FFF2-40B4-BE49-F238E27FC236}">
                <a16:creationId xmlns:a16="http://schemas.microsoft.com/office/drawing/2014/main" id="{E16F4712-3C8E-431C-AA08-6729C15EF165}"/>
              </a:ext>
            </a:extLst>
          </p:cNvPr>
          <p:cNvCxnSpPr>
            <a:cxnSpLocks/>
            <a:stCxn id="6" idx="3"/>
            <a:endCxn id="14" idx="2"/>
          </p:cNvCxnSpPr>
          <p:nvPr/>
        </p:nvCxnSpPr>
        <p:spPr>
          <a:xfrm flipV="1">
            <a:off x="2266074" y="3434027"/>
            <a:ext cx="536268" cy="54586"/>
          </a:xfrm>
          <a:prstGeom prst="bentConnector5">
            <a:avLst>
              <a:gd name="adj1" fmla="val 56837"/>
              <a:gd name="adj2" fmla="val 1256148"/>
              <a:gd name="adj3" fmla="val 57372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: уступ 80">
            <a:extLst>
              <a:ext uri="{FF2B5EF4-FFF2-40B4-BE49-F238E27FC236}">
                <a16:creationId xmlns:a16="http://schemas.microsoft.com/office/drawing/2014/main" id="{5D33CCF5-E169-4AF0-A496-6ADC84724631}"/>
              </a:ext>
            </a:extLst>
          </p:cNvPr>
          <p:cNvCxnSpPr>
            <a:cxnSpLocks/>
            <a:stCxn id="7" idx="3"/>
            <a:endCxn id="14" idx="2"/>
          </p:cNvCxnSpPr>
          <p:nvPr/>
        </p:nvCxnSpPr>
        <p:spPr>
          <a:xfrm flipV="1">
            <a:off x="2273223" y="3434027"/>
            <a:ext cx="529119" cy="1164591"/>
          </a:xfrm>
          <a:prstGeom prst="bentConnector5">
            <a:avLst>
              <a:gd name="adj1" fmla="val 56405"/>
              <a:gd name="adj2" fmla="val 61035"/>
              <a:gd name="adj3" fmla="val 56796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оединитель: уступ 84">
            <a:extLst>
              <a:ext uri="{FF2B5EF4-FFF2-40B4-BE49-F238E27FC236}">
                <a16:creationId xmlns:a16="http://schemas.microsoft.com/office/drawing/2014/main" id="{22B097F9-3186-4C7C-8F66-22411D6D81FB}"/>
              </a:ext>
            </a:extLst>
          </p:cNvPr>
          <p:cNvCxnSpPr>
            <a:cxnSpLocks/>
            <a:stCxn id="8" idx="3"/>
            <a:endCxn id="14" idx="2"/>
          </p:cNvCxnSpPr>
          <p:nvPr/>
        </p:nvCxnSpPr>
        <p:spPr>
          <a:xfrm flipV="1">
            <a:off x="2273223" y="3434027"/>
            <a:ext cx="529119" cy="2064937"/>
          </a:xfrm>
          <a:prstGeom prst="bentConnector5">
            <a:avLst>
              <a:gd name="adj1" fmla="val 56405"/>
              <a:gd name="adj2" fmla="val 56224"/>
              <a:gd name="adj3" fmla="val 56796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4237F2E2-B5B7-447E-A958-554617BCDD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0244" y="732297"/>
            <a:ext cx="1032261" cy="928489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45115B91-F8C0-466D-9310-89F864552793}"/>
              </a:ext>
            </a:extLst>
          </p:cNvPr>
          <p:cNvSpPr txBox="1"/>
          <p:nvPr/>
        </p:nvSpPr>
        <p:spPr>
          <a:xfrm>
            <a:off x="611869" y="188034"/>
            <a:ext cx="10958301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Схема геоинформационной системы Geobank на одном предприятии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2176B6-4780-470E-8CDB-EEDDBCD1DE8A}"/>
              </a:ext>
            </a:extLst>
          </p:cNvPr>
          <p:cNvSpPr txBox="1"/>
          <p:nvPr/>
        </p:nvSpPr>
        <p:spPr>
          <a:xfrm>
            <a:off x="4802761" y="2258188"/>
            <a:ext cx="130035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/>
              <a:t>Админ</a:t>
            </a:r>
          </a:p>
          <a:p>
            <a:r>
              <a:rPr lang="ru-RU" b="1" dirty="0"/>
              <a:t>вед. геолог</a:t>
            </a:r>
          </a:p>
        </p:txBody>
      </p:sp>
    </p:spTree>
    <p:extLst>
      <p:ext uri="{BB962C8B-B14F-4D97-AF65-F5344CB8AC3E}">
        <p14:creationId xmlns:p14="http://schemas.microsoft.com/office/powerpoint/2010/main" val="211494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4AA05BB-49CA-40C0-AC0F-93FD1C07A2F1}"/>
              </a:ext>
            </a:extLst>
          </p:cNvPr>
          <p:cNvGrpSpPr/>
          <p:nvPr/>
        </p:nvGrpSpPr>
        <p:grpSpPr>
          <a:xfrm>
            <a:off x="538388" y="2573418"/>
            <a:ext cx="2138483" cy="1432153"/>
            <a:chOff x="568960" y="678965"/>
            <a:chExt cx="2346960" cy="164336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EFC341E-F6F9-4906-B203-11854AAC9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7772" y="1112561"/>
              <a:ext cx="734332" cy="73433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F1B929-3F09-4BF9-BAE9-BCE66C3700B2}"/>
                </a:ext>
              </a:extLst>
            </p:cNvPr>
            <p:cNvSpPr txBox="1"/>
            <p:nvPr/>
          </p:nvSpPr>
          <p:spPr>
            <a:xfrm>
              <a:off x="884173" y="794712"/>
              <a:ext cx="1717746" cy="317849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/>
                <a:t>Кызылкумская ПГРЭ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7837061-1838-458C-9383-6131BC666978}"/>
                </a:ext>
              </a:extLst>
            </p:cNvPr>
            <p:cNvSpPr/>
            <p:nvPr/>
          </p:nvSpPr>
          <p:spPr>
            <a:xfrm>
              <a:off x="568960" y="678965"/>
              <a:ext cx="2346960" cy="16433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n w="28575"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85DC595-9501-4251-B58E-7B30914334A3}"/>
              </a:ext>
            </a:extLst>
          </p:cNvPr>
          <p:cNvGrpSpPr/>
          <p:nvPr/>
        </p:nvGrpSpPr>
        <p:grpSpPr>
          <a:xfrm>
            <a:off x="538388" y="4364339"/>
            <a:ext cx="2138483" cy="1430581"/>
            <a:chOff x="568960" y="791541"/>
            <a:chExt cx="2346960" cy="164336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B76D57C-B26B-449C-AC92-CB7053BDF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8613" y="1253326"/>
              <a:ext cx="734332" cy="7343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24900A-7969-4156-BE05-69F5FA820906}"/>
                </a:ext>
              </a:extLst>
            </p:cNvPr>
            <p:cNvSpPr txBox="1"/>
            <p:nvPr/>
          </p:nvSpPr>
          <p:spPr>
            <a:xfrm>
              <a:off x="972247" y="904232"/>
              <a:ext cx="1540381" cy="318199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err="1"/>
                <a:t>Кокпатаская</a:t>
              </a:r>
              <a:r>
                <a:rPr lang="ru-RU" sz="1200" b="1" dirty="0"/>
                <a:t> ПГРЭ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25E777E2-366B-4F00-88A5-4A6511C40E07}"/>
                </a:ext>
              </a:extLst>
            </p:cNvPr>
            <p:cNvSpPr/>
            <p:nvPr/>
          </p:nvSpPr>
          <p:spPr>
            <a:xfrm>
              <a:off x="568960" y="791541"/>
              <a:ext cx="2346960" cy="16433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n w="28575"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D7FB15D-43F4-445E-84BE-8409C063E21C}"/>
              </a:ext>
            </a:extLst>
          </p:cNvPr>
          <p:cNvGrpSpPr/>
          <p:nvPr/>
        </p:nvGrpSpPr>
        <p:grpSpPr>
          <a:xfrm>
            <a:off x="538388" y="780954"/>
            <a:ext cx="11201141" cy="5821274"/>
            <a:chOff x="568960" y="678965"/>
            <a:chExt cx="12293120" cy="667258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093427-4CB3-4595-8D1D-1146EFFCC405}"/>
                </a:ext>
              </a:extLst>
            </p:cNvPr>
            <p:cNvSpPr txBox="1"/>
            <p:nvPr/>
          </p:nvSpPr>
          <p:spPr>
            <a:xfrm>
              <a:off x="821784" y="1752144"/>
              <a:ext cx="1817563" cy="52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>
                      <a:lumMod val="10000"/>
                    </a:schemeClr>
                  </a:solidFill>
                  <a:cs typeface="Times New Roman" panose="02020603050405020304" pitchFamily="18" charset="0"/>
                </a:rPr>
                <a:t>База</a:t>
              </a:r>
            </a:p>
            <a:p>
              <a:pPr algn="ctr"/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на </a:t>
              </a:r>
              <a:r>
                <a:rPr lang="en-US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SQL-</a:t>
              </a:r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сервере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10CBB49-B462-4193-B492-3318B976E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5273" y="1116392"/>
              <a:ext cx="734332" cy="73433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5B84D2-D576-47E3-A379-2F043740B1CF}"/>
                </a:ext>
              </a:extLst>
            </p:cNvPr>
            <p:cNvSpPr txBox="1"/>
            <p:nvPr/>
          </p:nvSpPr>
          <p:spPr>
            <a:xfrm>
              <a:off x="902881" y="778022"/>
              <a:ext cx="1679116" cy="31750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/>
                <a:t>Даугызтауская ПГРЭ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A66823D-A96A-444F-A316-C0AB9AA5BC5F}"/>
                </a:ext>
              </a:extLst>
            </p:cNvPr>
            <p:cNvSpPr/>
            <p:nvPr/>
          </p:nvSpPr>
          <p:spPr>
            <a:xfrm>
              <a:off x="568960" y="678965"/>
              <a:ext cx="2346960" cy="16433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n w="28575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6BFBD2A-719C-42D1-8D1B-7D9C31EF7917}"/>
                </a:ext>
              </a:extLst>
            </p:cNvPr>
            <p:cNvSpPr txBox="1"/>
            <p:nvPr/>
          </p:nvSpPr>
          <p:spPr>
            <a:xfrm>
              <a:off x="856997" y="3794770"/>
              <a:ext cx="1817563" cy="52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>
                      <a:lumMod val="10000"/>
                    </a:schemeClr>
                  </a:solidFill>
                  <a:cs typeface="Times New Roman" panose="02020603050405020304" pitchFamily="18" charset="0"/>
                </a:rPr>
                <a:t>База</a:t>
              </a:r>
            </a:p>
            <a:p>
              <a:pPr algn="ctr"/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на </a:t>
              </a:r>
              <a:r>
                <a:rPr lang="en-US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SQL-</a:t>
              </a:r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сервере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6E9CBA1-D34F-4114-AAC4-56C59E824E07}"/>
                </a:ext>
              </a:extLst>
            </p:cNvPr>
            <p:cNvSpPr txBox="1"/>
            <p:nvPr/>
          </p:nvSpPr>
          <p:spPr>
            <a:xfrm>
              <a:off x="846693" y="5865963"/>
              <a:ext cx="1817562" cy="52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>
                      <a:lumMod val="10000"/>
                    </a:schemeClr>
                  </a:solidFill>
                  <a:cs typeface="Times New Roman" panose="02020603050405020304" pitchFamily="18" charset="0"/>
                </a:rPr>
                <a:t>База</a:t>
              </a:r>
            </a:p>
            <a:p>
              <a:pPr algn="ctr"/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на </a:t>
              </a:r>
              <a:r>
                <a:rPr lang="en-US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SQL-</a:t>
              </a:r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сервере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05C54CF-27F6-4A8B-8994-9F126B6E81A1}"/>
                </a:ext>
              </a:extLst>
            </p:cNvPr>
            <p:cNvSpPr txBox="1"/>
            <p:nvPr/>
          </p:nvSpPr>
          <p:spPr>
            <a:xfrm>
              <a:off x="3520444" y="1782017"/>
              <a:ext cx="1817563" cy="52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>
                      <a:lumMod val="10000"/>
                    </a:schemeClr>
                  </a:solidFill>
                  <a:cs typeface="Times New Roman" panose="02020603050405020304" pitchFamily="18" charset="0"/>
                </a:rPr>
                <a:t>База</a:t>
              </a:r>
            </a:p>
            <a:p>
              <a:pPr algn="ctr"/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на </a:t>
              </a:r>
              <a:r>
                <a:rPr lang="en-US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SQL-</a:t>
              </a:r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сервере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C83E309-0A34-47A2-A17E-7BC68D5DB479}"/>
                </a:ext>
              </a:extLst>
            </p:cNvPr>
            <p:cNvSpPr txBox="1"/>
            <p:nvPr/>
          </p:nvSpPr>
          <p:spPr>
            <a:xfrm>
              <a:off x="5908373" y="1774973"/>
              <a:ext cx="1817562" cy="52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>
                      <a:lumMod val="10000"/>
                    </a:schemeClr>
                  </a:solidFill>
                  <a:cs typeface="Times New Roman" panose="02020603050405020304" pitchFamily="18" charset="0"/>
                </a:rPr>
                <a:t>База</a:t>
              </a:r>
            </a:p>
            <a:p>
              <a:pPr algn="ctr"/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на </a:t>
              </a:r>
              <a:r>
                <a:rPr lang="en-US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SQL-</a:t>
              </a:r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сервере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7AB3021-9210-410C-9B48-02B7DC5EC4A4}"/>
                </a:ext>
              </a:extLst>
            </p:cNvPr>
            <p:cNvSpPr txBox="1"/>
            <p:nvPr/>
          </p:nvSpPr>
          <p:spPr>
            <a:xfrm>
              <a:off x="8338699" y="1767282"/>
              <a:ext cx="1817562" cy="52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>
                      <a:lumMod val="10000"/>
                    </a:schemeClr>
                  </a:solidFill>
                  <a:cs typeface="Times New Roman" panose="02020603050405020304" pitchFamily="18" charset="0"/>
                </a:rPr>
                <a:t>База</a:t>
              </a:r>
            </a:p>
            <a:p>
              <a:pPr algn="ctr"/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на </a:t>
              </a:r>
              <a:r>
                <a:rPr lang="en-US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SQL-</a:t>
              </a:r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сервере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EE97BAF-9208-42AE-BCB0-A708B5A8877B}"/>
                </a:ext>
              </a:extLst>
            </p:cNvPr>
            <p:cNvSpPr txBox="1"/>
            <p:nvPr/>
          </p:nvSpPr>
          <p:spPr>
            <a:xfrm>
              <a:off x="10969311" y="1788856"/>
              <a:ext cx="1817562" cy="52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>
                      <a:lumMod val="10000"/>
                    </a:schemeClr>
                  </a:solidFill>
                  <a:cs typeface="Times New Roman" panose="02020603050405020304" pitchFamily="18" charset="0"/>
                </a:rPr>
                <a:t>База</a:t>
              </a:r>
            </a:p>
            <a:p>
              <a:pPr algn="ctr"/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на </a:t>
              </a:r>
              <a:r>
                <a:rPr lang="en-US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SQL-</a:t>
              </a:r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сервере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95D9311-E9DA-40F3-8352-EB6D5AC4D264}"/>
                </a:ext>
              </a:extLst>
            </p:cNvPr>
            <p:cNvSpPr txBox="1"/>
            <p:nvPr/>
          </p:nvSpPr>
          <p:spPr>
            <a:xfrm>
              <a:off x="11000945" y="3900233"/>
              <a:ext cx="1817562" cy="52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>
                      <a:lumMod val="10000"/>
                    </a:schemeClr>
                  </a:solidFill>
                  <a:cs typeface="Times New Roman" panose="02020603050405020304" pitchFamily="18" charset="0"/>
                </a:rPr>
                <a:t>База</a:t>
              </a:r>
            </a:p>
            <a:p>
              <a:pPr algn="ctr"/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на </a:t>
              </a:r>
              <a:r>
                <a:rPr lang="en-US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SQL-</a:t>
              </a:r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сервере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3EC1699-C1BA-4FBC-967C-CB16D4C3A798}"/>
                </a:ext>
              </a:extLst>
            </p:cNvPr>
            <p:cNvSpPr txBox="1"/>
            <p:nvPr/>
          </p:nvSpPr>
          <p:spPr>
            <a:xfrm>
              <a:off x="11044518" y="6064051"/>
              <a:ext cx="1817562" cy="52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>
                      <a:lumMod val="10000"/>
                    </a:schemeClr>
                  </a:solidFill>
                  <a:cs typeface="Times New Roman" panose="02020603050405020304" pitchFamily="18" charset="0"/>
                </a:rPr>
                <a:t>База</a:t>
              </a:r>
            </a:p>
            <a:p>
              <a:pPr algn="ctr"/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на </a:t>
              </a:r>
              <a:r>
                <a:rPr lang="en-US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SQL-</a:t>
              </a:r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сервере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167F3FA-51A8-41B8-971D-69FCAA813183}"/>
                </a:ext>
              </a:extLst>
            </p:cNvPr>
            <p:cNvSpPr txBox="1"/>
            <p:nvPr/>
          </p:nvSpPr>
          <p:spPr>
            <a:xfrm>
              <a:off x="5929793" y="6822368"/>
              <a:ext cx="1817562" cy="52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>
                      <a:lumMod val="10000"/>
                    </a:schemeClr>
                  </a:solidFill>
                  <a:cs typeface="Times New Roman" panose="02020603050405020304" pitchFamily="18" charset="0"/>
                </a:rPr>
                <a:t>База</a:t>
              </a:r>
            </a:p>
            <a:p>
              <a:pPr algn="ctr"/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на </a:t>
              </a:r>
              <a:r>
                <a:rPr lang="en-US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SQL-</a:t>
              </a:r>
              <a:r>
                <a:rPr lang="ru-RU" sz="1200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сервере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20E97C5-E709-4BCA-8B80-9D403B968057}"/>
                </a:ext>
              </a:extLst>
            </p:cNvPr>
            <p:cNvSpPr txBox="1"/>
            <p:nvPr/>
          </p:nvSpPr>
          <p:spPr>
            <a:xfrm>
              <a:off x="6233786" y="3818273"/>
              <a:ext cx="2095187" cy="740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>
                      <a:lumMod val="10000"/>
                    </a:schemeClr>
                  </a:solidFill>
                  <a:cs typeface="Times New Roman" panose="02020603050405020304" pitchFamily="18" charset="0"/>
                </a:rPr>
                <a:t>База</a:t>
              </a:r>
            </a:p>
            <a:p>
              <a:pPr algn="ctr"/>
              <a:r>
                <a:rPr lang="ru-RU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на </a:t>
              </a:r>
              <a:r>
                <a:rPr lang="en-US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SQL-</a:t>
              </a:r>
              <a:r>
                <a:rPr lang="ru-RU" b="1" dirty="0">
                  <a:solidFill>
                    <a:srgbClr val="333333"/>
                  </a:solidFill>
                  <a:cs typeface="Times New Roman" panose="02020603050405020304" pitchFamily="18" charset="0"/>
                </a:rPr>
                <a:t>сервере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523DC76-8AFB-432D-9E50-DD45C7251321}"/>
              </a:ext>
            </a:extLst>
          </p:cNvPr>
          <p:cNvGrpSpPr/>
          <p:nvPr/>
        </p:nvGrpSpPr>
        <p:grpSpPr>
          <a:xfrm>
            <a:off x="9735050" y="780954"/>
            <a:ext cx="2255521" cy="1452494"/>
            <a:chOff x="568960" y="678965"/>
            <a:chExt cx="2346960" cy="164336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269C1BE-E03D-46BB-92A0-BDDAB04A6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860" y="1106766"/>
              <a:ext cx="734332" cy="73433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5C139F-E31E-4296-9408-52F4A3EA0116}"/>
                </a:ext>
              </a:extLst>
            </p:cNvPr>
            <p:cNvSpPr txBox="1"/>
            <p:nvPr/>
          </p:nvSpPr>
          <p:spPr>
            <a:xfrm>
              <a:off x="1048925" y="782476"/>
              <a:ext cx="1387027" cy="31339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/>
                <a:t>Гиссарская ПГРЭ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3DE5EC2-100D-42CD-9C97-95FEC9E2CD65}"/>
                </a:ext>
              </a:extLst>
            </p:cNvPr>
            <p:cNvSpPr/>
            <p:nvPr/>
          </p:nvSpPr>
          <p:spPr>
            <a:xfrm>
              <a:off x="568960" y="678965"/>
              <a:ext cx="2346960" cy="16433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n w="28575"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10BC10D-75E3-449B-9F00-C4AFF459F10D}"/>
              </a:ext>
            </a:extLst>
          </p:cNvPr>
          <p:cNvGrpSpPr/>
          <p:nvPr/>
        </p:nvGrpSpPr>
        <p:grpSpPr>
          <a:xfrm>
            <a:off x="9735048" y="2575133"/>
            <a:ext cx="2255521" cy="1575660"/>
            <a:chOff x="568960" y="744230"/>
            <a:chExt cx="2346960" cy="164336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40E3B02-47CF-4712-8D43-4513EFEF8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4605" y="1135010"/>
              <a:ext cx="734332" cy="73433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31026D-4B49-4BE7-8C91-1313248F4DA9}"/>
                </a:ext>
              </a:extLst>
            </p:cNvPr>
            <p:cNvSpPr txBox="1"/>
            <p:nvPr/>
          </p:nvSpPr>
          <p:spPr>
            <a:xfrm>
              <a:off x="864529" y="834482"/>
              <a:ext cx="1774477" cy="28890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/>
                <a:t>Сурхандаринская ПГРЭ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81D30D4-E341-44AB-BD09-BDF0A2A7C396}"/>
                </a:ext>
              </a:extLst>
            </p:cNvPr>
            <p:cNvSpPr/>
            <p:nvPr/>
          </p:nvSpPr>
          <p:spPr>
            <a:xfrm>
              <a:off x="568960" y="744230"/>
              <a:ext cx="2346960" cy="16433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n w="28575"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E956BA2-FD4A-4EB4-B8E0-6C5215B18CC7}"/>
              </a:ext>
            </a:extLst>
          </p:cNvPr>
          <p:cNvGrpSpPr/>
          <p:nvPr/>
        </p:nvGrpSpPr>
        <p:grpSpPr>
          <a:xfrm>
            <a:off x="7370206" y="780954"/>
            <a:ext cx="2099661" cy="1452494"/>
            <a:chOff x="568960" y="678965"/>
            <a:chExt cx="2346960" cy="164336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23A27D67-541F-4FB5-BD6B-F834B30DA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5273" y="1114680"/>
              <a:ext cx="734332" cy="73433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1EF615-09C3-4C00-8114-4B30B50F3AC8}"/>
                </a:ext>
              </a:extLst>
            </p:cNvPr>
            <p:cNvSpPr txBox="1"/>
            <p:nvPr/>
          </p:nvSpPr>
          <p:spPr>
            <a:xfrm>
              <a:off x="891835" y="781677"/>
              <a:ext cx="1701206" cy="31339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err="1"/>
                <a:t>Зармитанская</a:t>
              </a:r>
              <a:r>
                <a:rPr lang="ru-RU" sz="1200" b="1" dirty="0"/>
                <a:t> ПГРЭ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2D488401-58E6-4841-A2D4-5DA0AC80FD0E}"/>
                </a:ext>
              </a:extLst>
            </p:cNvPr>
            <p:cNvSpPr/>
            <p:nvPr/>
          </p:nvSpPr>
          <p:spPr>
            <a:xfrm>
              <a:off x="568960" y="678965"/>
              <a:ext cx="2346960" cy="16433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n w="28575"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9CB4A1B-E45F-4B39-8A02-FC54282485C2}"/>
              </a:ext>
            </a:extLst>
          </p:cNvPr>
          <p:cNvGrpSpPr/>
          <p:nvPr/>
        </p:nvGrpSpPr>
        <p:grpSpPr>
          <a:xfrm>
            <a:off x="5242080" y="781360"/>
            <a:ext cx="2018005" cy="1452494"/>
            <a:chOff x="568960" y="678965"/>
            <a:chExt cx="2346960" cy="164336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CC82808B-3E64-4501-992B-91F7F2968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3744" y="1106307"/>
              <a:ext cx="734331" cy="73433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3D644B5-ED6D-41D9-AD60-97EC3F041161}"/>
                </a:ext>
              </a:extLst>
            </p:cNvPr>
            <p:cNvSpPr txBox="1"/>
            <p:nvPr/>
          </p:nvSpPr>
          <p:spPr>
            <a:xfrm>
              <a:off x="717301" y="782279"/>
              <a:ext cx="2004878" cy="31339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/>
                <a:t>Сев.-Нуратинская ПГРЭ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B55BEF23-5123-4577-A53A-5240D796308C}"/>
                </a:ext>
              </a:extLst>
            </p:cNvPr>
            <p:cNvSpPr/>
            <p:nvPr/>
          </p:nvSpPr>
          <p:spPr>
            <a:xfrm>
              <a:off x="568960" y="678965"/>
              <a:ext cx="2346960" cy="16433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n w="28575"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EB6A49B-8E18-4EFB-9DEF-0A4A66EA7D1E}"/>
              </a:ext>
            </a:extLst>
          </p:cNvPr>
          <p:cNvGrpSpPr/>
          <p:nvPr/>
        </p:nvGrpSpPr>
        <p:grpSpPr>
          <a:xfrm>
            <a:off x="2954440" y="780954"/>
            <a:ext cx="2138483" cy="1452494"/>
            <a:chOff x="568960" y="678965"/>
            <a:chExt cx="2346960" cy="164336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37297CF-4544-4831-A3C3-E1A018425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5273" y="1114680"/>
              <a:ext cx="734332" cy="73433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169DAD5-A0D4-4620-8E23-6717DD479384}"/>
                </a:ext>
              </a:extLst>
            </p:cNvPr>
            <p:cNvSpPr txBox="1"/>
            <p:nvPr/>
          </p:nvSpPr>
          <p:spPr>
            <a:xfrm>
              <a:off x="901071" y="784516"/>
              <a:ext cx="1682736" cy="31339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/>
                <a:t>Зарафшанская ПГРЭ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E4B096D1-F769-455A-9D72-C76F046317EF}"/>
                </a:ext>
              </a:extLst>
            </p:cNvPr>
            <p:cNvSpPr/>
            <p:nvPr/>
          </p:nvSpPr>
          <p:spPr>
            <a:xfrm>
              <a:off x="568960" y="678965"/>
              <a:ext cx="2346960" cy="16433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n w="28575"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0EE62D7-253B-4597-AF55-BC6C43982E8B}"/>
              </a:ext>
            </a:extLst>
          </p:cNvPr>
          <p:cNvGrpSpPr/>
          <p:nvPr/>
        </p:nvGrpSpPr>
        <p:grpSpPr>
          <a:xfrm>
            <a:off x="9735048" y="4462439"/>
            <a:ext cx="2214761" cy="1575660"/>
            <a:chOff x="568959" y="846523"/>
            <a:chExt cx="2346960" cy="1643360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4BC12666-B2C9-455C-8B8C-8F1E2A41D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7013" y="1241486"/>
              <a:ext cx="734332" cy="73433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25DC5A6-D8C8-4C01-B72A-6140212ACFD4}"/>
                </a:ext>
              </a:extLst>
            </p:cNvPr>
            <p:cNvSpPr txBox="1"/>
            <p:nvPr/>
          </p:nvSpPr>
          <p:spPr>
            <a:xfrm>
              <a:off x="976617" y="942017"/>
              <a:ext cx="1575133" cy="28890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err="1"/>
                <a:t>Алмалыкская</a:t>
              </a:r>
              <a:r>
                <a:rPr lang="ru-RU" sz="1200" b="1" dirty="0"/>
                <a:t> ПГРЭ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9119A2E-8095-4494-B944-C90BE1492BAB}"/>
                </a:ext>
              </a:extLst>
            </p:cNvPr>
            <p:cNvSpPr/>
            <p:nvPr/>
          </p:nvSpPr>
          <p:spPr>
            <a:xfrm>
              <a:off x="568959" y="846523"/>
              <a:ext cx="2346960" cy="16433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n w="28575"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64FC17F9-EBF2-462F-8D82-3E7E58E9FDBD}"/>
              </a:ext>
            </a:extLst>
          </p:cNvPr>
          <p:cNvGrpSpPr/>
          <p:nvPr/>
        </p:nvGrpSpPr>
        <p:grpSpPr>
          <a:xfrm>
            <a:off x="5110194" y="5092366"/>
            <a:ext cx="2255521" cy="1575660"/>
            <a:chOff x="568960" y="678965"/>
            <a:chExt cx="2346960" cy="164336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483E234-C211-4402-B25F-1A9FB18DD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0601" y="1093642"/>
              <a:ext cx="734332" cy="734332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7A7B0B9-2454-4E1A-86CC-B57D0D5F4173}"/>
                </a:ext>
              </a:extLst>
            </p:cNvPr>
            <p:cNvSpPr txBox="1"/>
            <p:nvPr/>
          </p:nvSpPr>
          <p:spPr>
            <a:xfrm>
              <a:off x="782694" y="782803"/>
              <a:ext cx="1910146" cy="28890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Вост.- </a:t>
              </a:r>
              <a:r>
                <a:rPr lang="ru-RU" sz="1200" b="1" dirty="0" err="1"/>
                <a:t>Кураминская</a:t>
              </a:r>
              <a:r>
                <a:rPr lang="ru-RU" sz="1200" b="1" dirty="0"/>
                <a:t> ПГРЭ</a:t>
              </a: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7B873FFF-2C6A-4F1A-8E2B-9E53CE8CD9AC}"/>
                </a:ext>
              </a:extLst>
            </p:cNvPr>
            <p:cNvSpPr/>
            <p:nvPr/>
          </p:nvSpPr>
          <p:spPr>
            <a:xfrm>
              <a:off x="568960" y="678965"/>
              <a:ext cx="2346960" cy="16433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n w="28575">
                  <a:solidFill>
                    <a:schemeClr val="tx1"/>
                  </a:solidFill>
                </a:ln>
                <a:noFill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82462E4-F67D-43D0-9E56-1741249CFD55}"/>
              </a:ext>
            </a:extLst>
          </p:cNvPr>
          <p:cNvGrpSpPr/>
          <p:nvPr/>
        </p:nvGrpSpPr>
        <p:grpSpPr>
          <a:xfrm>
            <a:off x="4493036" y="2988143"/>
            <a:ext cx="3575545" cy="1668912"/>
            <a:chOff x="696198" y="772409"/>
            <a:chExt cx="3720497" cy="1740619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C8D140C-2AA9-40A9-843B-E073EE5F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6389" y="1167409"/>
              <a:ext cx="1345619" cy="1345619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7AE3B7A-29E1-4BC6-985E-67E2B2588709}"/>
                </a:ext>
              </a:extLst>
            </p:cNvPr>
            <p:cNvSpPr txBox="1"/>
            <p:nvPr/>
          </p:nvSpPr>
          <p:spPr>
            <a:xfrm>
              <a:off x="696198" y="772409"/>
              <a:ext cx="3720497" cy="385201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/>
                <a:t>АО «Узбекгеологоразведка»</a:t>
              </a:r>
              <a:endParaRPr lang="ru-RU" b="1" dirty="0"/>
            </a:p>
          </p:txBody>
        </p:sp>
      </p:grp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8BB07934-E646-4846-A8EA-9F7A814C749B}"/>
              </a:ext>
            </a:extLst>
          </p:cNvPr>
          <p:cNvSpPr/>
          <p:nvPr/>
        </p:nvSpPr>
        <p:spPr>
          <a:xfrm>
            <a:off x="4281759" y="2782386"/>
            <a:ext cx="3903410" cy="198394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6713F89-D724-4DA4-B4A7-7ED34E5D98C3}"/>
              </a:ext>
            </a:extLst>
          </p:cNvPr>
          <p:cNvSpPr txBox="1"/>
          <p:nvPr/>
        </p:nvSpPr>
        <p:spPr>
          <a:xfrm>
            <a:off x="2892355" y="5880196"/>
            <a:ext cx="184730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i="1" dirty="0">
                <a:solidFill>
                  <a:srgbClr val="FF0000"/>
                </a:solidFill>
              </a:rPr>
              <a:t>Репликация</a:t>
            </a: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533A3802-CB94-4368-87C7-85E28A2F2C47}"/>
              </a:ext>
            </a:extLst>
          </p:cNvPr>
          <p:cNvCxnSpPr>
            <a:cxnSpLocks/>
            <a:stCxn id="52" idx="0"/>
            <a:endCxn id="57" idx="2"/>
          </p:cNvCxnSpPr>
          <p:nvPr/>
        </p:nvCxnSpPr>
        <p:spPr>
          <a:xfrm flipH="1" flipV="1">
            <a:off x="6233464" y="4766333"/>
            <a:ext cx="4491" cy="32603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оединитель: уступ 104">
            <a:extLst>
              <a:ext uri="{FF2B5EF4-FFF2-40B4-BE49-F238E27FC236}">
                <a16:creationId xmlns:a16="http://schemas.microsoft.com/office/drawing/2014/main" id="{B7C46C67-CBCD-44AB-8560-6786492E9AC2}"/>
              </a:ext>
            </a:extLst>
          </p:cNvPr>
          <p:cNvCxnSpPr>
            <a:stCxn id="42" idx="2"/>
            <a:endCxn id="57" idx="0"/>
          </p:cNvCxnSpPr>
          <p:nvPr/>
        </p:nvCxnSpPr>
        <p:spPr>
          <a:xfrm rot="16200000" flipH="1">
            <a:off x="4854104" y="1403026"/>
            <a:ext cx="548938" cy="2209782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Соединитель: уступ 106">
            <a:extLst>
              <a:ext uri="{FF2B5EF4-FFF2-40B4-BE49-F238E27FC236}">
                <a16:creationId xmlns:a16="http://schemas.microsoft.com/office/drawing/2014/main" id="{D0D43621-B1E8-4DBE-8285-4BA758CFD57C}"/>
              </a:ext>
            </a:extLst>
          </p:cNvPr>
          <p:cNvCxnSpPr>
            <a:stCxn id="32" idx="2"/>
            <a:endCxn id="57" idx="0"/>
          </p:cNvCxnSpPr>
          <p:nvPr/>
        </p:nvCxnSpPr>
        <p:spPr>
          <a:xfrm rot="5400000">
            <a:off x="7052282" y="1414631"/>
            <a:ext cx="548938" cy="2186573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Соединитель: уступ 110">
            <a:extLst>
              <a:ext uri="{FF2B5EF4-FFF2-40B4-BE49-F238E27FC236}">
                <a16:creationId xmlns:a16="http://schemas.microsoft.com/office/drawing/2014/main" id="{908BC02C-0830-484C-BCC6-5021807F0E6E}"/>
              </a:ext>
            </a:extLst>
          </p:cNvPr>
          <p:cNvCxnSpPr>
            <a:cxnSpLocks/>
            <a:stCxn id="37" idx="2"/>
            <a:endCxn id="57" idx="0"/>
          </p:cNvCxnSpPr>
          <p:nvPr/>
        </p:nvCxnSpPr>
        <p:spPr>
          <a:xfrm rot="5400000">
            <a:off x="5968008" y="2499311"/>
            <a:ext cx="548532" cy="17619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Соединитель: уступ 113">
            <a:extLst>
              <a:ext uri="{FF2B5EF4-FFF2-40B4-BE49-F238E27FC236}">
                <a16:creationId xmlns:a16="http://schemas.microsoft.com/office/drawing/2014/main" id="{6A4B9587-1A9D-4875-BD0C-8A02F10A37EC}"/>
              </a:ext>
            </a:extLst>
          </p:cNvPr>
          <p:cNvCxnSpPr>
            <a:cxnSpLocks/>
            <a:stCxn id="7" idx="3"/>
            <a:endCxn id="57" idx="1"/>
          </p:cNvCxnSpPr>
          <p:nvPr/>
        </p:nvCxnSpPr>
        <p:spPr>
          <a:xfrm>
            <a:off x="2676871" y="3289495"/>
            <a:ext cx="1604888" cy="48486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: уступ 142">
            <a:extLst>
              <a:ext uri="{FF2B5EF4-FFF2-40B4-BE49-F238E27FC236}">
                <a16:creationId xmlns:a16="http://schemas.microsoft.com/office/drawing/2014/main" id="{DF559007-10FD-4F61-B427-3F6DDD047E63}"/>
              </a:ext>
            </a:extLst>
          </p:cNvPr>
          <p:cNvCxnSpPr>
            <a:cxnSpLocks/>
          </p:cNvCxnSpPr>
          <p:nvPr/>
        </p:nvCxnSpPr>
        <p:spPr>
          <a:xfrm rot="16200000" flipV="1">
            <a:off x="2528415" y="2359368"/>
            <a:ext cx="1091761" cy="794841"/>
          </a:xfrm>
          <a:prstGeom prst="bentConnector3">
            <a:avLst>
              <a:gd name="adj1" fmla="val 8082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Соединитель: уступ 148">
            <a:extLst>
              <a:ext uri="{FF2B5EF4-FFF2-40B4-BE49-F238E27FC236}">
                <a16:creationId xmlns:a16="http://schemas.microsoft.com/office/drawing/2014/main" id="{5F613B8F-8B8A-4FF7-B0E4-F27AD16FC6B4}"/>
              </a:ext>
            </a:extLst>
          </p:cNvPr>
          <p:cNvCxnSpPr>
            <a:stCxn id="12" idx="3"/>
            <a:endCxn id="57" idx="1"/>
          </p:cNvCxnSpPr>
          <p:nvPr/>
        </p:nvCxnSpPr>
        <p:spPr>
          <a:xfrm flipV="1">
            <a:off x="2676871" y="3774360"/>
            <a:ext cx="1604888" cy="130527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Соединитель: уступ 151">
            <a:extLst>
              <a:ext uri="{FF2B5EF4-FFF2-40B4-BE49-F238E27FC236}">
                <a16:creationId xmlns:a16="http://schemas.microsoft.com/office/drawing/2014/main" id="{5CD0DF41-5441-49F4-A3BC-6DBD10E7DDA9}"/>
              </a:ext>
            </a:extLst>
          </p:cNvPr>
          <p:cNvCxnSpPr>
            <a:stCxn id="27" idx="1"/>
            <a:endCxn id="57" idx="3"/>
          </p:cNvCxnSpPr>
          <p:nvPr/>
        </p:nvCxnSpPr>
        <p:spPr>
          <a:xfrm rot="10800000" flipV="1">
            <a:off x="8185170" y="3362962"/>
            <a:ext cx="1549879" cy="411397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Соединитель: уступ 153">
            <a:extLst>
              <a:ext uri="{FF2B5EF4-FFF2-40B4-BE49-F238E27FC236}">
                <a16:creationId xmlns:a16="http://schemas.microsoft.com/office/drawing/2014/main" id="{29CD46E2-F6A7-411C-94D2-95F26A9A6D2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780399" y="2412220"/>
            <a:ext cx="1134360" cy="774940"/>
          </a:xfrm>
          <a:prstGeom prst="bentConnector3">
            <a:avLst>
              <a:gd name="adj1" fmla="val 8190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Соединитель: уступ 162">
            <a:extLst>
              <a:ext uri="{FF2B5EF4-FFF2-40B4-BE49-F238E27FC236}">
                <a16:creationId xmlns:a16="http://schemas.microsoft.com/office/drawing/2014/main" id="{6DAC9D56-CC7D-4B16-B6B1-A04B912CB978}"/>
              </a:ext>
            </a:extLst>
          </p:cNvPr>
          <p:cNvCxnSpPr>
            <a:stCxn id="47" idx="1"/>
            <a:endCxn id="57" idx="3"/>
          </p:cNvCxnSpPr>
          <p:nvPr/>
        </p:nvCxnSpPr>
        <p:spPr>
          <a:xfrm rot="10800000">
            <a:off x="8185170" y="3774361"/>
            <a:ext cx="1549879" cy="1475909"/>
          </a:xfrm>
          <a:prstGeom prst="bent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896943D6-9058-4845-9A47-0D5B270B850B}"/>
              </a:ext>
            </a:extLst>
          </p:cNvPr>
          <p:cNvSpPr txBox="1"/>
          <p:nvPr/>
        </p:nvSpPr>
        <p:spPr>
          <a:xfrm>
            <a:off x="537025" y="168912"/>
            <a:ext cx="10958301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Планируемая схема геоинформационной системы Geobank АО «Узбекгеологоразведка»</a:t>
            </a:r>
          </a:p>
        </p:txBody>
      </p:sp>
    </p:spTree>
    <p:extLst>
      <p:ext uri="{BB962C8B-B14F-4D97-AF65-F5344CB8AC3E}">
        <p14:creationId xmlns:p14="http://schemas.microsoft.com/office/powerpoint/2010/main" val="12691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A659436-4143-410A-910E-08389E246B51}"/>
              </a:ext>
            </a:extLst>
          </p:cNvPr>
          <p:cNvSpPr/>
          <p:nvPr/>
        </p:nvSpPr>
        <p:spPr>
          <a:xfrm>
            <a:off x="488950" y="3908290"/>
            <a:ext cx="11136733" cy="2502223"/>
          </a:xfrm>
          <a:prstGeom prst="rect">
            <a:avLst/>
          </a:prstGeom>
          <a:solidFill>
            <a:srgbClr val="CCECFF"/>
          </a:solidFill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84ABF9A-6AFA-4F79-BFA9-C83DE1BBF61C}"/>
              </a:ext>
            </a:extLst>
          </p:cNvPr>
          <p:cNvSpPr/>
          <p:nvPr/>
        </p:nvSpPr>
        <p:spPr>
          <a:xfrm>
            <a:off x="488950" y="1076852"/>
            <a:ext cx="11136733" cy="25989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330A5-426F-48B9-9C29-8A8BD251B38F}"/>
              </a:ext>
            </a:extLst>
          </p:cNvPr>
          <p:cNvSpPr txBox="1"/>
          <p:nvPr/>
        </p:nvSpPr>
        <p:spPr>
          <a:xfrm>
            <a:off x="488950" y="397254"/>
            <a:ext cx="10958301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Цели и задачи внедрения геоинформационной системы </a:t>
            </a:r>
            <a:r>
              <a:rPr lang="en-US" sz="2000" b="1" i="1" dirty="0"/>
              <a:t>Geobank</a:t>
            </a:r>
            <a:r>
              <a:rPr lang="ru-RU" sz="2000" b="1" i="1" dirty="0"/>
              <a:t> в АО «Узбекгеологоразведка»: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F2827-A319-4EF3-972F-2653E46C5E53}"/>
              </a:ext>
            </a:extLst>
          </p:cNvPr>
          <p:cNvSpPr txBox="1"/>
          <p:nvPr/>
        </p:nvSpPr>
        <p:spPr>
          <a:xfrm>
            <a:off x="566316" y="1170881"/>
            <a:ext cx="9015833" cy="400110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i="1" u="sng" dirty="0"/>
              <a:t>Цифровизация геолого-разведочной отрасли Республики Узбекистан;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74BEA-140D-4EA3-BA75-B960444C0C13}"/>
              </a:ext>
            </a:extLst>
          </p:cNvPr>
          <p:cNvSpPr txBox="1"/>
          <p:nvPr/>
        </p:nvSpPr>
        <p:spPr>
          <a:xfrm>
            <a:off x="566316" y="1622241"/>
            <a:ext cx="5320133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Ввод текущих </a:t>
            </a:r>
            <a:r>
              <a:rPr lang="ru-RU" dirty="0"/>
              <a:t>первичных полевых геологических материалов на локальный</a:t>
            </a:r>
            <a:r>
              <a:rPr lang="en-US" b="1" dirty="0">
                <a:solidFill>
                  <a:srgbClr val="333333"/>
                </a:solidFill>
                <a:cs typeface="Times New Roman" panose="02020603050405020304" pitchFamily="18" charset="0"/>
              </a:rPr>
              <a:t> SQL-</a:t>
            </a:r>
            <a:r>
              <a:rPr lang="ru-RU" b="1" dirty="0">
                <a:solidFill>
                  <a:srgbClr val="333333"/>
                </a:solidFill>
                <a:cs typeface="Times New Roman" panose="02020603050405020304" pitchFamily="18" charset="0"/>
              </a:rPr>
              <a:t>сервер </a:t>
            </a:r>
            <a:r>
              <a:rPr lang="ru-RU" dirty="0">
                <a:solidFill>
                  <a:srgbClr val="333333"/>
                </a:solidFill>
                <a:cs typeface="Times New Roman" panose="02020603050405020304" pitchFamily="18" charset="0"/>
              </a:rPr>
              <a:t>(создание геологической база данных).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86FBB-639D-40E1-9F5D-31A5810A5D98}"/>
              </a:ext>
            </a:extLst>
          </p:cNvPr>
          <p:cNvSpPr txBox="1"/>
          <p:nvPr/>
        </p:nvSpPr>
        <p:spPr>
          <a:xfrm>
            <a:off x="6513933" y="1622241"/>
            <a:ext cx="501015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Ввод исторических </a:t>
            </a:r>
            <a:r>
              <a:rPr lang="ru-RU" dirty="0"/>
              <a:t>первичных полевых геологических материалов на локальный</a:t>
            </a:r>
            <a:r>
              <a:rPr lang="en-US" b="1" dirty="0">
                <a:solidFill>
                  <a:srgbClr val="333333"/>
                </a:solidFill>
                <a:cs typeface="Times New Roman" panose="02020603050405020304" pitchFamily="18" charset="0"/>
              </a:rPr>
              <a:t> SQL-</a:t>
            </a:r>
            <a:r>
              <a:rPr lang="ru-RU" b="1" dirty="0">
                <a:solidFill>
                  <a:srgbClr val="333333"/>
                </a:solidFill>
                <a:cs typeface="Times New Roman" panose="02020603050405020304" pitchFamily="18" charset="0"/>
              </a:rPr>
              <a:t>сервер </a:t>
            </a:r>
            <a:r>
              <a:rPr lang="ru-RU" dirty="0">
                <a:solidFill>
                  <a:srgbClr val="333333"/>
                </a:solidFill>
                <a:cs typeface="Times New Roman" panose="02020603050405020304" pitchFamily="18" charset="0"/>
              </a:rPr>
              <a:t>(создание геологической база данных).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0D1A15-AEAC-43AB-AA4A-CF75E9E0A841}"/>
              </a:ext>
            </a:extLst>
          </p:cNvPr>
          <p:cNvSpPr txBox="1"/>
          <p:nvPr/>
        </p:nvSpPr>
        <p:spPr>
          <a:xfrm>
            <a:off x="566315" y="2933710"/>
            <a:ext cx="1095776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Получение единой цифровой геологической базы данных на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SQL-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сервере </a:t>
            </a:r>
            <a:r>
              <a:rPr lang="ru-RU" b="1" dirty="0">
                <a:solidFill>
                  <a:srgbClr val="333333"/>
                </a:solidFill>
                <a:cs typeface="Times New Roman" panose="02020603050405020304" pitchFamily="18" charset="0"/>
              </a:rPr>
              <a:t>для последующего использования при планировании геолого-разведочных работ.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03D17-F7FC-4C43-AC15-0CC20BA426AE}"/>
              </a:ext>
            </a:extLst>
          </p:cNvPr>
          <p:cNvSpPr txBox="1"/>
          <p:nvPr/>
        </p:nvSpPr>
        <p:spPr>
          <a:xfrm>
            <a:off x="566316" y="3985327"/>
            <a:ext cx="9015833" cy="400110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/>
              <a:t>2. </a:t>
            </a:r>
            <a:r>
              <a:rPr lang="ru-RU" sz="2000" b="1" i="1" u="sng" dirty="0"/>
              <a:t>Повышение эффективности геолого-разведочных работ;</a:t>
            </a:r>
            <a:endParaRPr lang="en-US" sz="2000" u="sng" dirty="0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949C4B6C-5EE9-4870-B111-6C3B1AB720A5}"/>
              </a:ext>
            </a:extLst>
          </p:cNvPr>
          <p:cNvSpPr/>
          <p:nvPr/>
        </p:nvSpPr>
        <p:spPr>
          <a:xfrm>
            <a:off x="8387663" y="2561814"/>
            <a:ext cx="292786" cy="3556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F9911330-3BBE-4813-BE97-C109A381DBD5}"/>
              </a:ext>
            </a:extLst>
          </p:cNvPr>
          <p:cNvSpPr/>
          <p:nvPr/>
        </p:nvSpPr>
        <p:spPr>
          <a:xfrm>
            <a:off x="2844113" y="2561814"/>
            <a:ext cx="292786" cy="3556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CAD77A-78CC-4140-9ECF-925BCF66C4BA}"/>
              </a:ext>
            </a:extLst>
          </p:cNvPr>
          <p:cNvSpPr txBox="1"/>
          <p:nvPr/>
        </p:nvSpPr>
        <p:spPr>
          <a:xfrm>
            <a:off x="566316" y="4499377"/>
            <a:ext cx="10957767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/>
              <a:t>Наличие доступной, полной цифровой геологической базы данных на </a:t>
            </a:r>
            <a:r>
              <a:rPr lang="en-US" dirty="0">
                <a:cs typeface="Times New Roman" panose="02020603050405020304" pitchFamily="18" charset="0"/>
              </a:rPr>
              <a:t>SQL-</a:t>
            </a:r>
            <a:r>
              <a:rPr lang="ru-RU" dirty="0">
                <a:cs typeface="Times New Roman" panose="02020603050405020304" pitchFamily="18" charset="0"/>
              </a:rPr>
              <a:t>сервере, позволяет провести обработку геологических данных в программах </a:t>
            </a:r>
            <a:r>
              <a:rPr lang="en-US" dirty="0">
                <a:cs typeface="Times New Roman" panose="02020603050405020304" pitchFamily="18" charset="0"/>
              </a:rPr>
              <a:t>Datamine, Micromine, ArcGIS, Leapfrog </a:t>
            </a:r>
            <a:r>
              <a:rPr lang="ru-RU" dirty="0">
                <a:cs typeface="Times New Roman" panose="02020603050405020304" pitchFamily="18" charset="0"/>
              </a:rPr>
              <a:t>и др. без предварительной адаптации и проверки базы данных. </a:t>
            </a:r>
          </a:p>
          <a:p>
            <a:pPr indent="361950" algn="just"/>
            <a:r>
              <a:rPr lang="ru-RU" dirty="0">
                <a:cs typeface="Times New Roman" panose="02020603050405020304" pitchFamily="18" charset="0"/>
              </a:rPr>
              <a:t>Построить 3</a:t>
            </a:r>
            <a:r>
              <a:rPr lang="en-US" dirty="0">
                <a:cs typeface="Times New Roman" panose="02020603050405020304" pitchFamily="18" charset="0"/>
              </a:rPr>
              <a:t>-</a:t>
            </a:r>
            <a:r>
              <a:rPr lang="ru-RU" dirty="0">
                <a:cs typeface="Times New Roman" panose="02020603050405020304" pitchFamily="18" charset="0"/>
              </a:rPr>
              <a:t>х мерную базу данных, смоделировать литологию, геологическую структуру, построить 3</a:t>
            </a:r>
            <a:r>
              <a:rPr lang="en-US" dirty="0">
                <a:cs typeface="Times New Roman" panose="02020603050405020304" pitchFamily="18" charset="0"/>
              </a:rPr>
              <a:t>D </a:t>
            </a:r>
            <a:r>
              <a:rPr lang="ru-RU" dirty="0">
                <a:cs typeface="Times New Roman" panose="02020603050405020304" pitchFamily="18" charset="0"/>
              </a:rPr>
              <a:t>каркасы и блочную модель рудных залежей, провести оценку минеральных ресурсов по месторождениям.</a:t>
            </a:r>
          </a:p>
          <a:p>
            <a:pPr indent="361950" algn="just"/>
            <a:r>
              <a:rPr lang="ru-RU" dirty="0"/>
              <a:t>Провести качественный прогноз по перспективным участка для постановки геолого-разведочных работ.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4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1098</Words>
  <Application>Microsoft Office PowerPoint</Application>
  <PresentationFormat>Широкоэкранный</PresentationFormat>
  <Paragraphs>166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Dazzed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Professional</cp:lastModifiedBy>
  <cp:revision>65</cp:revision>
  <cp:lastPrinted>2023-12-05T14:03:31Z</cp:lastPrinted>
  <dcterms:created xsi:type="dcterms:W3CDTF">2023-09-27T03:38:43Z</dcterms:created>
  <dcterms:modified xsi:type="dcterms:W3CDTF">2024-04-23T05:20:24Z</dcterms:modified>
</cp:coreProperties>
</file>