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211" r:id="rId2"/>
    <p:sldId id="4210" r:id="rId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ikov A.R." initials="AA" lastIdx="1" clrIdx="0">
    <p:extLst>
      <p:ext uri="{19B8F6BF-5375-455C-9EA6-DF929625EA0E}">
        <p15:presenceInfo xmlns:p15="http://schemas.microsoft.com/office/powerpoint/2012/main" userId="S-1-5-21-4222655112-1858216851-3690132484-1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F4"/>
    <a:srgbClr val="FFFAEB"/>
    <a:srgbClr val="EE866E"/>
    <a:srgbClr val="B0DD7F"/>
    <a:srgbClr val="FFFF85"/>
    <a:srgbClr val="92D050"/>
    <a:srgbClr val="FFC000"/>
    <a:srgbClr val="FFFF00"/>
    <a:srgbClr val="385D8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>
      <p:cViewPr>
        <p:scale>
          <a:sx n="150" d="100"/>
          <a:sy n="150" d="100"/>
        </p:scale>
        <p:origin x="16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5DE7B-3D7A-4CC2-99B7-F8696F0B588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66F6A-111D-44CB-B49F-4EF2EC754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0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8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9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1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3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5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0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1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1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9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7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7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23" indent="0">
              <a:buNone/>
              <a:defRPr sz="1200"/>
            </a:lvl2pPr>
            <a:lvl3pPr marL="914446" indent="0">
              <a:buNone/>
              <a:defRPr sz="1001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8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3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8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23" indent="0">
              <a:buNone/>
              <a:defRPr sz="1200"/>
            </a:lvl2pPr>
            <a:lvl3pPr marL="914446" indent="0">
              <a:buNone/>
              <a:defRPr sz="1001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8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3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7FCF-79EF-4F27-9405-3B88B81C3094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E8CB-31EC-44F8-B79E-984C729D0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4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5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1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13">
            <a:extLst>
              <a:ext uri="{FF2B5EF4-FFF2-40B4-BE49-F238E27FC236}">
                <a16:creationId xmlns:a16="http://schemas.microsoft.com/office/drawing/2014/main" id="{BDBEAE1F-81EB-412B-9C83-65C1B32743F8}"/>
              </a:ext>
            </a:extLst>
          </p:cNvPr>
          <p:cNvSpPr/>
          <p:nvPr/>
        </p:nvSpPr>
        <p:spPr>
          <a:xfrm>
            <a:off x="0" y="32942"/>
            <a:ext cx="12192000" cy="417952"/>
          </a:xfrm>
          <a:custGeom>
            <a:avLst/>
            <a:gdLst/>
            <a:ahLst/>
            <a:cxnLst/>
            <a:rect l="l" t="t" r="r" b="b"/>
            <a:pathLst>
              <a:path w="20104100" h="936625">
                <a:moveTo>
                  <a:pt x="20104099" y="0"/>
                </a:moveTo>
                <a:lnTo>
                  <a:pt x="0" y="0"/>
                </a:lnTo>
                <a:lnTo>
                  <a:pt x="0" y="936453"/>
                </a:lnTo>
                <a:lnTo>
                  <a:pt x="20104099" y="93645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ctr"/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z-Cyrl-U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РАҚАМЛИ ГЕОЛОГИЯ – 2022-2024 ЙИЛЛАРДА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C9575DA-94C3-4C6B-987F-E38AA041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" y="32942"/>
            <a:ext cx="651977" cy="417952"/>
          </a:xfrm>
          <a:prstGeom prst="rect">
            <a:avLst/>
          </a:prstGeom>
        </p:spPr>
      </p:pic>
      <p:sp>
        <p:nvSpPr>
          <p:cNvPr id="38" name="object 13">
            <a:extLst>
              <a:ext uri="{FF2B5EF4-FFF2-40B4-BE49-F238E27FC236}">
                <a16:creationId xmlns:a16="http://schemas.microsoft.com/office/drawing/2014/main" id="{918AAB5F-0B82-43D2-B7E2-F63D0F82AB7D}"/>
              </a:ext>
            </a:extLst>
          </p:cNvPr>
          <p:cNvSpPr/>
          <p:nvPr/>
        </p:nvSpPr>
        <p:spPr>
          <a:xfrm flipH="1">
            <a:off x="751712" y="24885"/>
            <a:ext cx="22715" cy="426009"/>
          </a:xfrm>
          <a:custGeom>
            <a:avLst/>
            <a:gdLst/>
            <a:ahLst/>
            <a:cxnLst/>
            <a:rect l="l" t="t" r="r" b="b"/>
            <a:pathLst>
              <a:path w="20104100" h="936625">
                <a:moveTo>
                  <a:pt x="20104099" y="0"/>
                </a:moveTo>
                <a:lnTo>
                  <a:pt x="0" y="0"/>
                </a:lnTo>
                <a:lnTo>
                  <a:pt x="0" y="936453"/>
                </a:lnTo>
                <a:lnTo>
                  <a:pt x="20104099" y="93645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81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D151ADC6-A90C-4568-8A5C-FFE3787FCEE1}"/>
              </a:ext>
            </a:extLst>
          </p:cNvPr>
          <p:cNvSpPr/>
          <p:nvPr/>
        </p:nvSpPr>
        <p:spPr>
          <a:xfrm flipH="1">
            <a:off x="795992" y="26818"/>
            <a:ext cx="45719" cy="426009"/>
          </a:xfrm>
          <a:custGeom>
            <a:avLst/>
            <a:gdLst/>
            <a:ahLst/>
            <a:cxnLst/>
            <a:rect l="l" t="t" r="r" b="b"/>
            <a:pathLst>
              <a:path w="20104100" h="936625">
                <a:moveTo>
                  <a:pt x="20104099" y="0"/>
                </a:moveTo>
                <a:lnTo>
                  <a:pt x="0" y="0"/>
                </a:lnTo>
                <a:lnTo>
                  <a:pt x="0" y="936453"/>
                </a:lnTo>
                <a:lnTo>
                  <a:pt x="20104099" y="93645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81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Полилиния: фигура 171">
            <a:extLst>
              <a:ext uri="{FF2B5EF4-FFF2-40B4-BE49-F238E27FC236}">
                <a16:creationId xmlns:a16="http://schemas.microsoft.com/office/drawing/2014/main" id="{BD42CA95-35C3-4D0C-810B-666AD3F5E73A}"/>
              </a:ext>
            </a:extLst>
          </p:cNvPr>
          <p:cNvSpPr/>
          <p:nvPr/>
        </p:nvSpPr>
        <p:spPr>
          <a:xfrm>
            <a:off x="3515840" y="715609"/>
            <a:ext cx="2580160" cy="415604"/>
          </a:xfrm>
          <a:custGeom>
            <a:avLst/>
            <a:gdLst>
              <a:gd name="connsiteX0" fmla="*/ 0 w 2545260"/>
              <a:gd name="connsiteY0" fmla="*/ 0 h 565455"/>
              <a:gd name="connsiteX1" fmla="*/ 2262533 w 2545260"/>
              <a:gd name="connsiteY1" fmla="*/ 0 h 565455"/>
              <a:gd name="connsiteX2" fmla="*/ 2545260 w 2545260"/>
              <a:gd name="connsiteY2" fmla="*/ 282728 h 565455"/>
              <a:gd name="connsiteX3" fmla="*/ 2262533 w 2545260"/>
              <a:gd name="connsiteY3" fmla="*/ 565455 h 565455"/>
              <a:gd name="connsiteX4" fmla="*/ 0 w 2545260"/>
              <a:gd name="connsiteY4" fmla="*/ 565455 h 565455"/>
              <a:gd name="connsiteX5" fmla="*/ 282728 w 2545260"/>
              <a:gd name="connsiteY5" fmla="*/ 282728 h 565455"/>
              <a:gd name="connsiteX6" fmla="*/ 0 w 2545260"/>
              <a:gd name="connsiteY6" fmla="*/ 0 h 56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260" h="565455">
                <a:moveTo>
                  <a:pt x="0" y="0"/>
                </a:moveTo>
                <a:lnTo>
                  <a:pt x="2262533" y="0"/>
                </a:lnTo>
                <a:lnTo>
                  <a:pt x="2545260" y="282728"/>
                </a:lnTo>
                <a:lnTo>
                  <a:pt x="2262533" y="565455"/>
                </a:lnTo>
                <a:lnTo>
                  <a:pt x="0" y="565455"/>
                </a:lnTo>
                <a:lnTo>
                  <a:pt x="282728" y="282728"/>
                </a:lnTo>
                <a:lnTo>
                  <a:pt x="0" y="0"/>
                </a:lnTo>
                <a:close/>
              </a:path>
            </a:pathLst>
          </a:custGeom>
          <a:solidFill>
            <a:srgbClr val="B0DD7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8745" tIns="45339" rIns="328066" bIns="45339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400" kern="120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61877CD-ECF0-441F-9BE2-185FDC56E164}"/>
              </a:ext>
            </a:extLst>
          </p:cNvPr>
          <p:cNvSpPr txBox="1"/>
          <p:nvPr/>
        </p:nvSpPr>
        <p:spPr>
          <a:xfrm>
            <a:off x="3905450" y="772067"/>
            <a:ext cx="1800940" cy="300340"/>
          </a:xfrm>
          <a:prstGeom prst="round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lvl1pPr>
          </a:lstStyle>
          <a:p>
            <a:r>
              <a:rPr lang="uz-Cyrl-U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й.</a:t>
            </a:r>
            <a:endParaRPr lang="uz-Cyrl-U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0CE288C-3543-40BD-B6C1-A6BF217706B9}"/>
              </a:ext>
            </a:extLst>
          </p:cNvPr>
          <p:cNvSpPr/>
          <p:nvPr/>
        </p:nvSpPr>
        <p:spPr>
          <a:xfrm>
            <a:off x="191345" y="713261"/>
            <a:ext cx="3259992" cy="417952"/>
          </a:xfrm>
          <a:custGeom>
            <a:avLst/>
            <a:gdLst>
              <a:gd name="connsiteX0" fmla="*/ 0 w 2545260"/>
              <a:gd name="connsiteY0" fmla="*/ 0 h 565455"/>
              <a:gd name="connsiteX1" fmla="*/ 2262533 w 2545260"/>
              <a:gd name="connsiteY1" fmla="*/ 0 h 565455"/>
              <a:gd name="connsiteX2" fmla="*/ 2545260 w 2545260"/>
              <a:gd name="connsiteY2" fmla="*/ 282728 h 565455"/>
              <a:gd name="connsiteX3" fmla="*/ 2262533 w 2545260"/>
              <a:gd name="connsiteY3" fmla="*/ 565455 h 565455"/>
              <a:gd name="connsiteX4" fmla="*/ 0 w 2545260"/>
              <a:gd name="connsiteY4" fmla="*/ 565455 h 565455"/>
              <a:gd name="connsiteX5" fmla="*/ 282728 w 2545260"/>
              <a:gd name="connsiteY5" fmla="*/ 282728 h 565455"/>
              <a:gd name="connsiteX6" fmla="*/ 0 w 2545260"/>
              <a:gd name="connsiteY6" fmla="*/ 0 h 56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260" h="565455">
                <a:moveTo>
                  <a:pt x="0" y="0"/>
                </a:moveTo>
                <a:lnTo>
                  <a:pt x="2262533" y="0"/>
                </a:lnTo>
                <a:lnTo>
                  <a:pt x="2545260" y="282728"/>
                </a:lnTo>
                <a:lnTo>
                  <a:pt x="2262533" y="565455"/>
                </a:lnTo>
                <a:lnTo>
                  <a:pt x="0" y="565455"/>
                </a:lnTo>
                <a:lnTo>
                  <a:pt x="282728" y="2827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8745" tIns="45339" rIns="328066" bIns="45339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400" kern="1200" dirty="0">
              <a:highlight>
                <a:srgbClr val="FFFF00"/>
              </a:highlight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EBF32DD-B541-41F9-8B11-1B501E96B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31261"/>
              </p:ext>
            </p:extLst>
          </p:nvPr>
        </p:nvGraphicFramePr>
        <p:xfrm>
          <a:off x="433594" y="1195385"/>
          <a:ext cx="2667000" cy="2667000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146857645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5018046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Дастур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сони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43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Micromine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821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Micromine Geobank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68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Micromine Geobank mobile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55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Datamine  RM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86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Datamine  NPVS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832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Datamine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96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Datamine Fusion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63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Datamine Fusion dhloger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637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Leepfrog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552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Leepfrog+Edge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83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Oasis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030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ioGAS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309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Hole ID 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паспорт скважин)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04623"/>
                  </a:ext>
                </a:extLst>
              </a:tr>
            </a:tbl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8560EBF7-CDA9-4EE5-85CE-DE429EAD5988}"/>
              </a:ext>
            </a:extLst>
          </p:cNvPr>
          <p:cNvSpPr txBox="1"/>
          <p:nvPr/>
        </p:nvSpPr>
        <p:spPr>
          <a:xfrm>
            <a:off x="425384" y="773241"/>
            <a:ext cx="2564244" cy="300340"/>
          </a:xfrm>
          <a:prstGeom prst="round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lvl1pPr>
          </a:lstStyle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Мавжуд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дастурлар</a:t>
            </a:r>
            <a:endParaRPr lang="uz-Cyrl-U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C692A90-ADB6-4857-A719-476ECC69C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93712"/>
              </p:ext>
            </p:extLst>
          </p:nvPr>
        </p:nvGraphicFramePr>
        <p:xfrm>
          <a:off x="3575720" y="1213840"/>
          <a:ext cx="2628900" cy="76200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356676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88065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дастур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сони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281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Micromine Geobank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231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Micromine Geobank mobile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925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Datamine  RM 2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78230"/>
                  </a:ext>
                </a:extLst>
              </a:tr>
            </a:tbl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ED2635C-A304-4E03-84BB-278A6BEB4F35}"/>
              </a:ext>
            </a:extLst>
          </p:cNvPr>
          <p:cNvGrpSpPr/>
          <p:nvPr/>
        </p:nvGrpSpPr>
        <p:grpSpPr>
          <a:xfrm>
            <a:off x="8208874" y="3500786"/>
            <a:ext cx="3591351" cy="2487015"/>
            <a:chOff x="389662" y="4231661"/>
            <a:chExt cx="3401587" cy="240598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506F14D-F49D-4E31-9461-6D54677BF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663" y="4231661"/>
              <a:ext cx="3401586" cy="19107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F2AEE5-BBE4-41A8-A1F3-2F47F2A661F3}"/>
                </a:ext>
              </a:extLst>
            </p:cNvPr>
            <p:cNvSpPr txBox="1"/>
            <p:nvPr/>
          </p:nvSpPr>
          <p:spPr>
            <a:xfrm>
              <a:off x="389662" y="6175977"/>
              <a:ext cx="3401586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Leepfrog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,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Leepfrog+Edge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- </a:t>
              </a:r>
            </a:p>
            <a:p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 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Геологическое моделирование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FF69429-3BD4-46BC-9E6E-A4C10B8C07C7}"/>
              </a:ext>
            </a:extLst>
          </p:cNvPr>
          <p:cNvGrpSpPr/>
          <p:nvPr/>
        </p:nvGrpSpPr>
        <p:grpSpPr>
          <a:xfrm>
            <a:off x="4001943" y="2167371"/>
            <a:ext cx="3604269" cy="3518528"/>
            <a:chOff x="4001943" y="2167371"/>
            <a:chExt cx="3604269" cy="3518528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CD39A79C-4C70-4F49-85CC-6334B5B25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1943" y="2167371"/>
              <a:ext cx="3604269" cy="24870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1EC0801-768F-477B-AD0D-4A5B711A03BB}"/>
                </a:ext>
              </a:extLst>
            </p:cNvPr>
            <p:cNvSpPr txBox="1"/>
            <p:nvPr/>
          </p:nvSpPr>
          <p:spPr>
            <a:xfrm>
              <a:off x="4001943" y="4670236"/>
              <a:ext cx="3604269" cy="10156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Micromine Geobank, Datamine Fusion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- 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База данных</a:t>
              </a:r>
            </a:p>
            <a:p>
              <a:pPr fontAlgn="ctr"/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Datamine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Supervisior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- Геостатистика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Oasis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montaj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- Геофизика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ioGAS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- Геохимия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Hole ID 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- паспорт скважин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ru-RU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E3542BD-3BEC-450A-864F-2CA787898A0E}"/>
              </a:ext>
            </a:extLst>
          </p:cNvPr>
          <p:cNvGrpSpPr/>
          <p:nvPr/>
        </p:nvGrpSpPr>
        <p:grpSpPr>
          <a:xfrm>
            <a:off x="425384" y="3941414"/>
            <a:ext cx="3055261" cy="2835918"/>
            <a:chOff x="8382514" y="3261294"/>
            <a:chExt cx="3215400" cy="3075511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212FD439-3DD8-4CFF-8837-E4CEC7A1C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514" y="3261294"/>
              <a:ext cx="3215400" cy="25748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F0C175F-2E60-4984-B723-0A7E7C056C84}"/>
                </a:ext>
              </a:extLst>
            </p:cNvPr>
            <p:cNvSpPr txBox="1"/>
            <p:nvPr/>
          </p:nvSpPr>
          <p:spPr>
            <a:xfrm>
              <a:off x="8382514" y="5836136"/>
              <a:ext cx="3215400" cy="50066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Datamine RM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, 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Micromine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,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Leepfrog+Edge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- 3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 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блочное моделирование рудных залежей 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49DC772-025C-4C52-84FD-0DBAE297945A}"/>
              </a:ext>
            </a:extLst>
          </p:cNvPr>
          <p:cNvGrpSpPr/>
          <p:nvPr/>
        </p:nvGrpSpPr>
        <p:grpSpPr>
          <a:xfrm>
            <a:off x="8195957" y="720080"/>
            <a:ext cx="3604269" cy="2708920"/>
            <a:chOff x="7956000" y="3862385"/>
            <a:chExt cx="3604269" cy="270892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60656C3-9FA8-47C2-A5A5-670E3908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6000" y="3862385"/>
              <a:ext cx="3604269" cy="27089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3E816E7-A430-4283-BA0D-414D271FDA87}"/>
                </a:ext>
              </a:extLst>
            </p:cNvPr>
            <p:cNvSpPr txBox="1"/>
            <p:nvPr/>
          </p:nvSpPr>
          <p:spPr>
            <a:xfrm>
              <a:off x="7956000" y="6276185"/>
              <a:ext cx="3604269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Datamine  NPVS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– Проектирование карьеров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4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6BC5B549-7041-413C-A1D0-7218F4EFC5BE}"/>
              </a:ext>
            </a:extLst>
          </p:cNvPr>
          <p:cNvGrpSpPr/>
          <p:nvPr/>
        </p:nvGrpSpPr>
        <p:grpSpPr>
          <a:xfrm>
            <a:off x="174043" y="2556075"/>
            <a:ext cx="5462059" cy="3969269"/>
            <a:chOff x="95444" y="145571"/>
            <a:chExt cx="11826236" cy="6368635"/>
          </a:xfrm>
        </p:grpSpPr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F91311EB-2F02-47E7-9FE6-35CFAD836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320" y="343794"/>
              <a:ext cx="11651360" cy="6170412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2F9F781-62FF-4768-9E64-721B9A7FC49B}"/>
                </a:ext>
              </a:extLst>
            </p:cNvPr>
            <p:cNvSpPr txBox="1"/>
            <p:nvPr/>
          </p:nvSpPr>
          <p:spPr>
            <a:xfrm>
              <a:off x="3984329" y="1827638"/>
              <a:ext cx="1975857" cy="3209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err="1"/>
                <a:t>Кокпатас</a:t>
              </a:r>
              <a:r>
                <a:rPr lang="ru-RU" sz="700" b="1" dirty="0"/>
                <a:t> ДЭ</a:t>
              </a:r>
            </a:p>
          </p:txBody>
        </p:sp>
        <p:cxnSp>
          <p:nvCxnSpPr>
            <p:cNvPr id="115" name="Прямая со стрелкой 114">
              <a:extLst>
                <a:ext uri="{FF2B5EF4-FFF2-40B4-BE49-F238E27FC236}">
                  <a16:creationId xmlns:a16="http://schemas.microsoft.com/office/drawing/2014/main" id="{E9342D81-147A-4328-AC9F-5F23AA843ABB}"/>
                </a:ext>
              </a:extLst>
            </p:cNvPr>
            <p:cNvCxnSpPr>
              <a:cxnSpLocks/>
              <a:stCxn id="114" idx="2"/>
            </p:cNvCxnSpPr>
            <p:nvPr/>
          </p:nvCxnSpPr>
          <p:spPr>
            <a:xfrm>
              <a:off x="4972258" y="2148624"/>
              <a:ext cx="567450" cy="705457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877023E-A785-4737-AE74-83A2E2E843F0}"/>
                </a:ext>
              </a:extLst>
            </p:cNvPr>
            <p:cNvSpPr txBox="1"/>
            <p:nvPr/>
          </p:nvSpPr>
          <p:spPr>
            <a:xfrm>
              <a:off x="5199007" y="1305555"/>
              <a:ext cx="2217422" cy="3209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z-Cyrl-UZ" sz="700" b="1" dirty="0"/>
                <a:t>М</a:t>
              </a:r>
              <a:r>
                <a:rPr lang="ru-RU" sz="700" b="1" dirty="0" err="1"/>
                <a:t>урунтау</a:t>
              </a:r>
              <a:r>
                <a:rPr lang="ru-RU" sz="700" b="1" dirty="0"/>
                <a:t> ДЭ</a:t>
              </a:r>
            </a:p>
          </p:txBody>
        </p:sp>
        <p:cxnSp>
          <p:nvCxnSpPr>
            <p:cNvPr id="117" name="Прямая со стрелкой 116">
              <a:extLst>
                <a:ext uri="{FF2B5EF4-FFF2-40B4-BE49-F238E27FC236}">
                  <a16:creationId xmlns:a16="http://schemas.microsoft.com/office/drawing/2014/main" id="{634C4DF9-012D-4612-B0B6-4455BCD774DE}"/>
                </a:ext>
              </a:extLst>
            </p:cNvPr>
            <p:cNvCxnSpPr>
              <a:cxnSpLocks/>
              <a:stCxn id="116" idx="2"/>
            </p:cNvCxnSpPr>
            <p:nvPr/>
          </p:nvCxnSpPr>
          <p:spPr>
            <a:xfrm flipH="1">
              <a:off x="6067871" y="1626540"/>
              <a:ext cx="239847" cy="164788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5D1442D-D5D7-4F8A-A7A3-885CA89466DE}"/>
                </a:ext>
              </a:extLst>
            </p:cNvPr>
            <p:cNvSpPr txBox="1"/>
            <p:nvPr/>
          </p:nvSpPr>
          <p:spPr>
            <a:xfrm>
              <a:off x="2334123" y="3783497"/>
              <a:ext cx="2244433" cy="320985"/>
            </a:xfrm>
            <a:prstGeom prst="rect">
              <a:avLst/>
            </a:prstGeom>
            <a:solidFill>
              <a:srgbClr val="FFFF85"/>
            </a:solidFill>
            <a:ln w="31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700" b="1" dirty="0"/>
                <a:t>Даугызтауская ПГРЭ</a:t>
              </a:r>
            </a:p>
          </p:txBody>
        </p:sp>
        <p:cxnSp>
          <p:nvCxnSpPr>
            <p:cNvPr id="119" name="Прямая со стрелкой 118">
              <a:extLst>
                <a:ext uri="{FF2B5EF4-FFF2-40B4-BE49-F238E27FC236}">
                  <a16:creationId xmlns:a16="http://schemas.microsoft.com/office/drawing/2014/main" id="{284435D6-79CB-4743-819D-28FD56C8C512}"/>
                </a:ext>
              </a:extLst>
            </p:cNvPr>
            <p:cNvCxnSpPr>
              <a:cxnSpLocks/>
              <a:stCxn id="118" idx="3"/>
            </p:cNvCxnSpPr>
            <p:nvPr/>
          </p:nvCxnSpPr>
          <p:spPr>
            <a:xfrm flipV="1">
              <a:off x="4578556" y="3636386"/>
              <a:ext cx="1152763" cy="307604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22D5D0C-E30C-4120-B61A-F14D5C5712CB}"/>
                </a:ext>
              </a:extLst>
            </p:cNvPr>
            <p:cNvSpPr txBox="1"/>
            <p:nvPr/>
          </p:nvSpPr>
          <p:spPr>
            <a:xfrm>
              <a:off x="6458498" y="1995357"/>
              <a:ext cx="2228592" cy="3209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700" b="1" dirty="0" err="1"/>
                <a:t>Шимолий</a:t>
              </a:r>
              <a:r>
                <a:rPr lang="ru-RU" sz="700" b="1" dirty="0"/>
                <a:t> </a:t>
              </a:r>
              <a:r>
                <a:rPr lang="ru-RU" sz="700" b="1" dirty="0" err="1"/>
                <a:t>Нурота</a:t>
              </a:r>
              <a:r>
                <a:rPr lang="ru-RU" sz="700" b="1" dirty="0"/>
                <a:t> ДЭ</a:t>
              </a:r>
            </a:p>
          </p:txBody>
        </p:sp>
        <p:cxnSp>
          <p:nvCxnSpPr>
            <p:cNvPr id="121" name="Прямая со стрелкой 120">
              <a:extLst>
                <a:ext uri="{FF2B5EF4-FFF2-40B4-BE49-F238E27FC236}">
                  <a16:creationId xmlns:a16="http://schemas.microsoft.com/office/drawing/2014/main" id="{9FC7DE2E-EAE7-48B8-8249-3AF1119643DA}"/>
                </a:ext>
              </a:extLst>
            </p:cNvPr>
            <p:cNvCxnSpPr>
              <a:cxnSpLocks/>
              <a:stCxn id="120" idx="2"/>
            </p:cNvCxnSpPr>
            <p:nvPr/>
          </p:nvCxnSpPr>
          <p:spPr>
            <a:xfrm flipH="1">
              <a:off x="6842641" y="2316342"/>
              <a:ext cx="730155" cy="159847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274D3E6-A57D-4098-8561-A6E4F8D16AE8}"/>
                </a:ext>
              </a:extLst>
            </p:cNvPr>
            <p:cNvSpPr txBox="1"/>
            <p:nvPr/>
          </p:nvSpPr>
          <p:spPr>
            <a:xfrm>
              <a:off x="7473184" y="2651490"/>
              <a:ext cx="2124440" cy="3209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err="1"/>
                <a:t>Зармитан</a:t>
              </a:r>
              <a:r>
                <a:rPr lang="ru-RU" sz="700" b="1" dirty="0"/>
                <a:t> ДЭ</a:t>
              </a:r>
            </a:p>
          </p:txBody>
        </p:sp>
        <p:cxnSp>
          <p:nvCxnSpPr>
            <p:cNvPr id="123" name="Прямая со стрелкой 122">
              <a:extLst>
                <a:ext uri="{FF2B5EF4-FFF2-40B4-BE49-F238E27FC236}">
                  <a16:creationId xmlns:a16="http://schemas.microsoft.com/office/drawing/2014/main" id="{7E201170-269A-4C8F-9D88-D27463360DAF}"/>
                </a:ext>
              </a:extLst>
            </p:cNvPr>
            <p:cNvCxnSpPr>
              <a:cxnSpLocks/>
              <a:stCxn id="122" idx="2"/>
            </p:cNvCxnSpPr>
            <p:nvPr/>
          </p:nvCxnSpPr>
          <p:spPr>
            <a:xfrm flipH="1">
              <a:off x="7537958" y="2972476"/>
              <a:ext cx="997445" cy="1127010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19183F8-8D00-446F-875B-7CA4CFDC2987}"/>
                </a:ext>
              </a:extLst>
            </p:cNvPr>
            <p:cNvSpPr txBox="1"/>
            <p:nvPr/>
          </p:nvSpPr>
          <p:spPr>
            <a:xfrm>
              <a:off x="8866180" y="5025439"/>
              <a:ext cx="2347995" cy="3209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err="1"/>
                <a:t>Зарафшон</a:t>
              </a:r>
              <a:r>
                <a:rPr lang="ru-RU" sz="700" b="1" dirty="0"/>
                <a:t> ДЭ</a:t>
              </a:r>
            </a:p>
          </p:txBody>
        </p:sp>
        <p:cxnSp>
          <p:nvCxnSpPr>
            <p:cNvPr id="125" name="Прямая со стрелкой 124">
              <a:extLst>
                <a:ext uri="{FF2B5EF4-FFF2-40B4-BE49-F238E27FC236}">
                  <a16:creationId xmlns:a16="http://schemas.microsoft.com/office/drawing/2014/main" id="{3338C50A-5A1A-4A72-9C57-E6DF3521AFC9}"/>
                </a:ext>
              </a:extLst>
            </p:cNvPr>
            <p:cNvCxnSpPr>
              <a:cxnSpLocks/>
              <a:stCxn id="124" idx="1"/>
            </p:cNvCxnSpPr>
            <p:nvPr/>
          </p:nvCxnSpPr>
          <p:spPr>
            <a:xfrm flipH="1" flipV="1">
              <a:off x="7714887" y="4630891"/>
              <a:ext cx="1151293" cy="555041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F208566-4A1D-42AC-A8E8-345BDF6096C9}"/>
                </a:ext>
              </a:extLst>
            </p:cNvPr>
            <p:cNvSpPr txBox="1"/>
            <p:nvPr/>
          </p:nvSpPr>
          <p:spPr>
            <a:xfrm>
              <a:off x="4669213" y="5807708"/>
              <a:ext cx="1799705" cy="320985"/>
            </a:xfrm>
            <a:prstGeom prst="rect">
              <a:avLst/>
            </a:prstGeom>
            <a:solidFill>
              <a:srgbClr val="B0DD7F"/>
            </a:solidFill>
            <a:ln w="31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err="1"/>
                <a:t>Хисор</a:t>
              </a:r>
              <a:r>
                <a:rPr lang="ru-RU" sz="700" b="1" dirty="0"/>
                <a:t> ДЭ</a:t>
              </a:r>
            </a:p>
          </p:txBody>
        </p:sp>
        <p:cxnSp>
          <p:nvCxnSpPr>
            <p:cNvPr id="127" name="Прямая со стрелкой 126">
              <a:extLst>
                <a:ext uri="{FF2B5EF4-FFF2-40B4-BE49-F238E27FC236}">
                  <a16:creationId xmlns:a16="http://schemas.microsoft.com/office/drawing/2014/main" id="{C1CCE1D2-DC4F-40D9-A5A8-AB045E86B609}"/>
                </a:ext>
              </a:extLst>
            </p:cNvPr>
            <p:cNvCxnSpPr>
              <a:cxnSpLocks/>
              <a:stCxn id="126" idx="3"/>
            </p:cNvCxnSpPr>
            <p:nvPr/>
          </p:nvCxnSpPr>
          <p:spPr>
            <a:xfrm flipV="1">
              <a:off x="6468919" y="5101238"/>
              <a:ext cx="1004263" cy="866963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5F4DDC0-768C-4DB3-83F6-0168EE1A37DA}"/>
                </a:ext>
              </a:extLst>
            </p:cNvPr>
            <p:cNvSpPr txBox="1"/>
            <p:nvPr/>
          </p:nvSpPr>
          <p:spPr>
            <a:xfrm>
              <a:off x="8879056" y="5826615"/>
              <a:ext cx="2111564" cy="320985"/>
            </a:xfrm>
            <a:prstGeom prst="rect">
              <a:avLst/>
            </a:prstGeom>
            <a:solidFill>
              <a:srgbClr val="B0DD7F"/>
            </a:solidFill>
            <a:ln w="31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err="1"/>
                <a:t>Сурхон</a:t>
              </a:r>
              <a:r>
                <a:rPr lang="ru-RU" sz="700" b="1" dirty="0"/>
                <a:t> ДЭ</a:t>
              </a:r>
            </a:p>
          </p:txBody>
        </p:sp>
        <p:cxnSp>
          <p:nvCxnSpPr>
            <p:cNvPr id="129" name="Прямая со стрелкой 128">
              <a:extLst>
                <a:ext uri="{FF2B5EF4-FFF2-40B4-BE49-F238E27FC236}">
                  <a16:creationId xmlns:a16="http://schemas.microsoft.com/office/drawing/2014/main" id="{37593825-A63E-4D05-B84C-917D47D909DE}"/>
                </a:ext>
              </a:extLst>
            </p:cNvPr>
            <p:cNvCxnSpPr>
              <a:cxnSpLocks/>
              <a:stCxn id="128" idx="1"/>
            </p:cNvCxnSpPr>
            <p:nvPr/>
          </p:nvCxnSpPr>
          <p:spPr>
            <a:xfrm flipH="1" flipV="1">
              <a:off x="7852217" y="5632910"/>
              <a:ext cx="1026839" cy="35419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AA4B350-CC6D-4224-A62E-F2E5D5F93B12}"/>
                </a:ext>
              </a:extLst>
            </p:cNvPr>
            <p:cNvSpPr txBox="1"/>
            <p:nvPr/>
          </p:nvSpPr>
          <p:spPr>
            <a:xfrm>
              <a:off x="8866180" y="4533164"/>
              <a:ext cx="2124440" cy="320985"/>
            </a:xfrm>
            <a:prstGeom prst="rect">
              <a:avLst/>
            </a:prstGeom>
            <a:solidFill>
              <a:srgbClr val="B0DD7F"/>
            </a:solidFill>
            <a:ln w="31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err="1"/>
                <a:t>Олмалиқ</a:t>
              </a:r>
              <a:r>
                <a:rPr lang="ru-RU" sz="700" b="1" dirty="0"/>
                <a:t> ДЭ</a:t>
              </a:r>
            </a:p>
          </p:txBody>
        </p:sp>
        <p:cxnSp>
          <p:nvCxnSpPr>
            <p:cNvPr id="131" name="Прямая со стрелкой 130">
              <a:extLst>
                <a:ext uri="{FF2B5EF4-FFF2-40B4-BE49-F238E27FC236}">
                  <a16:creationId xmlns:a16="http://schemas.microsoft.com/office/drawing/2014/main" id="{9969FC0D-B419-4B2E-ADB2-4A3792ED49B0}"/>
                </a:ext>
              </a:extLst>
            </p:cNvPr>
            <p:cNvCxnSpPr>
              <a:cxnSpLocks/>
              <a:stCxn id="130" idx="0"/>
            </p:cNvCxnSpPr>
            <p:nvPr/>
          </p:nvCxnSpPr>
          <p:spPr>
            <a:xfrm flipH="1" flipV="1">
              <a:off x="9439729" y="3880189"/>
              <a:ext cx="488671" cy="652974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19699E0-3EE8-4FF3-9046-E7228AAD0A5B}"/>
                </a:ext>
              </a:extLst>
            </p:cNvPr>
            <p:cNvSpPr txBox="1"/>
            <p:nvPr/>
          </p:nvSpPr>
          <p:spPr>
            <a:xfrm>
              <a:off x="8781033" y="1176634"/>
              <a:ext cx="2433144" cy="320985"/>
            </a:xfrm>
            <a:prstGeom prst="rect">
              <a:avLst/>
            </a:prstGeom>
            <a:solidFill>
              <a:srgbClr val="B0DD7F"/>
            </a:solidFill>
            <a:ln w="31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err="1"/>
                <a:t>Шарқий</a:t>
              </a:r>
              <a:r>
                <a:rPr lang="ru-RU" sz="700" b="1" dirty="0"/>
                <a:t> </a:t>
              </a:r>
              <a:r>
                <a:rPr lang="ru-RU" sz="700" b="1" dirty="0" err="1"/>
                <a:t>Қурама</a:t>
              </a:r>
              <a:r>
                <a:rPr lang="ru-RU" sz="700" b="1" dirty="0"/>
                <a:t> ДЭ</a:t>
              </a:r>
            </a:p>
          </p:txBody>
        </p:sp>
        <p:cxnSp>
          <p:nvCxnSpPr>
            <p:cNvPr id="133" name="Прямая со стрелкой 132">
              <a:extLst>
                <a:ext uri="{FF2B5EF4-FFF2-40B4-BE49-F238E27FC236}">
                  <a16:creationId xmlns:a16="http://schemas.microsoft.com/office/drawing/2014/main" id="{2ADF8D3E-833E-42CC-975A-0DDC5966D603}"/>
                </a:ext>
              </a:extLst>
            </p:cNvPr>
            <p:cNvCxnSpPr>
              <a:cxnSpLocks/>
              <a:stCxn id="132" idx="2"/>
            </p:cNvCxnSpPr>
            <p:nvPr/>
          </p:nvCxnSpPr>
          <p:spPr>
            <a:xfrm flipH="1">
              <a:off x="9734156" y="1497620"/>
              <a:ext cx="263449" cy="213875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9F2C2342-C872-46CD-A321-4D9CCDA271BE}"/>
                </a:ext>
              </a:extLst>
            </p:cNvPr>
            <p:cNvSpPr/>
            <p:nvPr/>
          </p:nvSpPr>
          <p:spPr>
            <a:xfrm>
              <a:off x="298464" y="4723645"/>
              <a:ext cx="600204" cy="277306"/>
            </a:xfrm>
            <a:prstGeom prst="rect">
              <a:avLst/>
            </a:prstGeom>
            <a:solidFill>
              <a:srgbClr val="FFFF8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62906ED3-34AC-4D77-A2A3-244C5FDAA203}"/>
                </a:ext>
              </a:extLst>
            </p:cNvPr>
            <p:cNvSpPr txBox="1"/>
            <p:nvPr/>
          </p:nvSpPr>
          <p:spPr>
            <a:xfrm>
              <a:off x="898666" y="4730280"/>
              <a:ext cx="1456167" cy="395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I-</a:t>
              </a:r>
              <a:r>
                <a:rPr lang="ru-RU" sz="1000" b="1" dirty="0" err="1"/>
                <a:t>Босқич</a:t>
              </a:r>
              <a:endParaRPr lang="ru-RU" sz="1000" b="1" dirty="0"/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C65D0591-20B4-49F6-AACF-1C11990E6830}"/>
                </a:ext>
              </a:extLst>
            </p:cNvPr>
            <p:cNvSpPr/>
            <p:nvPr/>
          </p:nvSpPr>
          <p:spPr>
            <a:xfrm>
              <a:off x="298464" y="5355377"/>
              <a:ext cx="600204" cy="27730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41FD652-9FA3-4613-A737-E2308DAB7677}"/>
                </a:ext>
              </a:extLst>
            </p:cNvPr>
            <p:cNvSpPr txBox="1"/>
            <p:nvPr/>
          </p:nvSpPr>
          <p:spPr>
            <a:xfrm>
              <a:off x="898666" y="5348427"/>
              <a:ext cx="1531264" cy="395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II-</a:t>
              </a:r>
              <a:r>
                <a:rPr lang="ru-RU" sz="1000" b="1" dirty="0" err="1"/>
                <a:t>Босқич</a:t>
              </a:r>
              <a:endParaRPr lang="ru-RU" sz="1000" b="1" dirty="0"/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8B998E33-5A2A-4D77-8921-784E57112E37}"/>
                </a:ext>
              </a:extLst>
            </p:cNvPr>
            <p:cNvSpPr/>
            <p:nvPr/>
          </p:nvSpPr>
          <p:spPr>
            <a:xfrm>
              <a:off x="298464" y="6032318"/>
              <a:ext cx="600204" cy="277306"/>
            </a:xfrm>
            <a:prstGeom prst="rect">
              <a:avLst/>
            </a:prstGeom>
            <a:solidFill>
              <a:srgbClr val="B0DD7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751A3BF-4419-4B6F-942D-A855AC26AD92}"/>
                </a:ext>
              </a:extLst>
            </p:cNvPr>
            <p:cNvSpPr txBox="1"/>
            <p:nvPr/>
          </p:nvSpPr>
          <p:spPr>
            <a:xfrm>
              <a:off x="898666" y="5987108"/>
              <a:ext cx="1606361" cy="395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III-</a:t>
              </a:r>
              <a:r>
                <a:rPr lang="ru-RU" sz="1000" b="1" dirty="0" err="1"/>
                <a:t>Босқич</a:t>
              </a:r>
              <a:endParaRPr lang="ru-RU" sz="1000" b="1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18DE103-E3F4-4660-ACFC-3E7E1EFD3521}"/>
                </a:ext>
              </a:extLst>
            </p:cNvPr>
            <p:cNvSpPr txBox="1"/>
            <p:nvPr/>
          </p:nvSpPr>
          <p:spPr>
            <a:xfrm>
              <a:off x="95444" y="145571"/>
              <a:ext cx="11754236" cy="40740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50" b="0" i="0" dirty="0">
                  <a:solidFill>
                    <a:srgbClr val="000000"/>
                  </a:solidFill>
                  <a:effectLst/>
                  <a:latin typeface="ui-sans-serif"/>
                </a:rPr>
                <a:t>“Ўзбек геология қидирув” </a:t>
              </a:r>
              <a:r>
                <a:rPr lang="ru-RU" sz="1050" b="0" i="0" dirty="0" err="1">
                  <a:solidFill>
                    <a:srgbClr val="000000"/>
                  </a:solidFill>
                  <a:effectLst/>
                  <a:latin typeface="ui-sans-serif"/>
                </a:rPr>
                <a:t>АЖда</a:t>
              </a:r>
              <a:r>
                <a:rPr lang="ru-RU" sz="1050" b="0" i="0" dirty="0">
                  <a:solidFill>
                    <a:srgbClr val="000000"/>
                  </a:solidFill>
                  <a:effectLst/>
                  <a:latin typeface="ui-sans-serif"/>
                </a:rPr>
                <a:t> </a:t>
              </a: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Geobank</a:t>
              </a: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b="0" i="0" dirty="0">
                  <a:solidFill>
                    <a:srgbClr val="000000"/>
                  </a:solidFill>
                  <a:effectLst/>
                  <a:latin typeface="ui-sans-serif"/>
                </a:rPr>
                <a:t> </a:t>
              </a:r>
              <a:r>
                <a:rPr lang="ru-RU" sz="1050" b="0" i="0" dirty="0" err="1">
                  <a:solidFill>
                    <a:srgbClr val="000000"/>
                  </a:solidFill>
                  <a:effectLst/>
                  <a:latin typeface="ui-sans-serif"/>
                </a:rPr>
                <a:t>географик</a:t>
              </a:r>
              <a:r>
                <a:rPr lang="ru-RU" sz="1050" b="0" i="0" dirty="0">
                  <a:solidFill>
                    <a:srgbClr val="000000"/>
                  </a:solidFill>
                  <a:effectLst/>
                  <a:latin typeface="ui-sans-serif"/>
                </a:rPr>
                <a:t> </a:t>
              </a:r>
              <a:r>
                <a:rPr lang="ru-RU" sz="1050" b="0" i="0" dirty="0" err="1">
                  <a:solidFill>
                    <a:srgbClr val="000000"/>
                  </a:solidFill>
                  <a:effectLst/>
                  <a:latin typeface="ui-sans-serif"/>
                </a:rPr>
                <a:t>ахборот</a:t>
              </a:r>
              <a:r>
                <a:rPr lang="ru-RU" sz="1050" b="0" i="0" dirty="0">
                  <a:solidFill>
                    <a:srgbClr val="000000"/>
                  </a:solidFill>
                  <a:effectLst/>
                  <a:latin typeface="ui-sans-serif"/>
                </a:rPr>
                <a:t> </a:t>
              </a:r>
              <a:r>
                <a:rPr lang="ru-RU" sz="1050" b="0" i="0" dirty="0" err="1">
                  <a:solidFill>
                    <a:srgbClr val="000000"/>
                  </a:solidFill>
                  <a:effectLst/>
                  <a:latin typeface="ui-sans-serif"/>
                </a:rPr>
                <a:t>тизимини</a:t>
              </a:r>
              <a:r>
                <a:rPr lang="ru-RU" sz="1050" b="0" i="0" dirty="0">
                  <a:solidFill>
                    <a:srgbClr val="000000"/>
                  </a:solidFill>
                  <a:effectLst/>
                  <a:latin typeface="ui-sans-serif"/>
                </a:rPr>
                <a:t> </a:t>
              </a:r>
              <a:r>
                <a:rPr lang="ru-RU" sz="1050" b="0" i="0" dirty="0" err="1">
                  <a:solidFill>
                    <a:srgbClr val="000000"/>
                  </a:solidFill>
                  <a:effectLst/>
                  <a:latin typeface="ui-sans-serif"/>
                </a:rPr>
                <a:t>жорий</a:t>
              </a:r>
              <a:r>
                <a:rPr lang="ru-RU" sz="1050" b="0" i="0" dirty="0">
                  <a:solidFill>
                    <a:srgbClr val="000000"/>
                  </a:solidFill>
                  <a:effectLst/>
                  <a:latin typeface="ui-sans-serif"/>
                </a:rPr>
                <a:t> </a:t>
              </a:r>
              <a:r>
                <a:rPr lang="ru-RU" sz="1050" b="0" i="0" dirty="0" err="1">
                  <a:solidFill>
                    <a:srgbClr val="000000"/>
                  </a:solidFill>
                  <a:effectLst/>
                  <a:latin typeface="ui-sans-serif"/>
                </a:rPr>
                <a:t>этиш</a:t>
              </a:r>
              <a:endParaRPr lang="ru-RU" sz="900" b="1" i="1" dirty="0"/>
            </a:p>
          </p:txBody>
        </p:sp>
      </p:grp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430DF8B6-30EC-40F2-9CAB-9251DD43D76C}"/>
              </a:ext>
            </a:extLst>
          </p:cNvPr>
          <p:cNvSpPr/>
          <p:nvPr/>
        </p:nvSpPr>
        <p:spPr>
          <a:xfrm>
            <a:off x="3648759" y="1118477"/>
            <a:ext cx="1570630" cy="126219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4D14076D-D01E-4437-B6EB-3BF0CA8411A9}"/>
              </a:ext>
            </a:extLst>
          </p:cNvPr>
          <p:cNvSpPr/>
          <p:nvPr/>
        </p:nvSpPr>
        <p:spPr>
          <a:xfrm>
            <a:off x="5628159" y="715609"/>
            <a:ext cx="6327864" cy="5809735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6135" tIns="23068" rIns="46135" bIns="23068" anchor="t"/>
          <a:lstStyle/>
          <a:p>
            <a:pPr algn="ctr" defTabSz="815531">
              <a:defRPr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15531">
              <a:defRPr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BDBEAE1F-81EB-412B-9C83-65C1B32743F8}"/>
              </a:ext>
            </a:extLst>
          </p:cNvPr>
          <p:cNvSpPr/>
          <p:nvPr/>
        </p:nvSpPr>
        <p:spPr>
          <a:xfrm>
            <a:off x="0" y="32942"/>
            <a:ext cx="12192000" cy="417952"/>
          </a:xfrm>
          <a:custGeom>
            <a:avLst/>
            <a:gdLst/>
            <a:ahLst/>
            <a:cxnLst/>
            <a:rect l="l" t="t" r="r" b="b"/>
            <a:pathLst>
              <a:path w="20104100" h="936625">
                <a:moveTo>
                  <a:pt x="20104099" y="0"/>
                </a:moveTo>
                <a:lnTo>
                  <a:pt x="0" y="0"/>
                </a:lnTo>
                <a:lnTo>
                  <a:pt x="0" y="936453"/>
                </a:lnTo>
                <a:lnTo>
                  <a:pt x="20104099" y="93645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ctr"/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z-Cyrl-U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РАҚАМЛИ ГЕОЛОГИЯ – 2022-2024 ЙИЛЛАРДА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C9575DA-94C3-4C6B-987F-E38AA041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" y="32942"/>
            <a:ext cx="651977" cy="417952"/>
          </a:xfrm>
          <a:prstGeom prst="rect">
            <a:avLst/>
          </a:prstGeom>
        </p:spPr>
      </p:pic>
      <p:sp>
        <p:nvSpPr>
          <p:cNvPr id="38" name="object 13">
            <a:extLst>
              <a:ext uri="{FF2B5EF4-FFF2-40B4-BE49-F238E27FC236}">
                <a16:creationId xmlns:a16="http://schemas.microsoft.com/office/drawing/2014/main" id="{918AAB5F-0B82-43D2-B7E2-F63D0F82AB7D}"/>
              </a:ext>
            </a:extLst>
          </p:cNvPr>
          <p:cNvSpPr/>
          <p:nvPr/>
        </p:nvSpPr>
        <p:spPr>
          <a:xfrm flipH="1">
            <a:off x="751712" y="24885"/>
            <a:ext cx="22715" cy="426009"/>
          </a:xfrm>
          <a:custGeom>
            <a:avLst/>
            <a:gdLst/>
            <a:ahLst/>
            <a:cxnLst/>
            <a:rect l="l" t="t" r="r" b="b"/>
            <a:pathLst>
              <a:path w="20104100" h="936625">
                <a:moveTo>
                  <a:pt x="20104099" y="0"/>
                </a:moveTo>
                <a:lnTo>
                  <a:pt x="0" y="0"/>
                </a:lnTo>
                <a:lnTo>
                  <a:pt x="0" y="936453"/>
                </a:lnTo>
                <a:lnTo>
                  <a:pt x="20104099" y="93645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81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D151ADC6-A90C-4568-8A5C-FFE3787FCEE1}"/>
              </a:ext>
            </a:extLst>
          </p:cNvPr>
          <p:cNvSpPr/>
          <p:nvPr/>
        </p:nvSpPr>
        <p:spPr>
          <a:xfrm flipH="1">
            <a:off x="795992" y="26818"/>
            <a:ext cx="45719" cy="426009"/>
          </a:xfrm>
          <a:custGeom>
            <a:avLst/>
            <a:gdLst/>
            <a:ahLst/>
            <a:cxnLst/>
            <a:rect l="l" t="t" r="r" b="b"/>
            <a:pathLst>
              <a:path w="20104100" h="936625">
                <a:moveTo>
                  <a:pt x="20104099" y="0"/>
                </a:moveTo>
                <a:lnTo>
                  <a:pt x="0" y="0"/>
                </a:lnTo>
                <a:lnTo>
                  <a:pt x="0" y="936453"/>
                </a:lnTo>
                <a:lnTo>
                  <a:pt x="20104099" y="93645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81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09DA028E-BA10-4217-B958-F22F6F04DDB9}"/>
              </a:ext>
            </a:extLst>
          </p:cNvPr>
          <p:cNvGrpSpPr/>
          <p:nvPr/>
        </p:nvGrpSpPr>
        <p:grpSpPr>
          <a:xfrm>
            <a:off x="5692183" y="1121621"/>
            <a:ext cx="6216963" cy="5021811"/>
            <a:chOff x="4151784" y="1268760"/>
            <a:chExt cx="7714996" cy="5316072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78B8BF35-D744-4779-8CB6-B50EB469CEAE}"/>
                </a:ext>
              </a:extLst>
            </p:cNvPr>
            <p:cNvGrpSpPr/>
            <p:nvPr/>
          </p:nvGrpSpPr>
          <p:grpSpPr>
            <a:xfrm>
              <a:off x="4151784" y="1268760"/>
              <a:ext cx="7714996" cy="5038093"/>
              <a:chOff x="129455" y="251534"/>
              <a:chExt cx="11241099" cy="6904316"/>
            </a:xfrm>
          </p:grpSpPr>
          <p:pic>
            <p:nvPicPr>
              <p:cNvPr id="53" name="Рисунок 52" descr="Пользователь со сплошной заливкой">
                <a:extLst>
                  <a:ext uri="{FF2B5EF4-FFF2-40B4-BE49-F238E27FC236}">
                    <a16:creationId xmlns:a16="http://schemas.microsoft.com/office/drawing/2014/main" id="{355D4E2A-AF6A-4614-BD93-687E5BE70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44049" y="5199053"/>
                <a:ext cx="666453" cy="666454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A8F80C-84C5-4F58-A23F-0F20943235F2}"/>
                  </a:ext>
                </a:extLst>
              </p:cNvPr>
              <p:cNvSpPr txBox="1"/>
              <p:nvPr/>
            </p:nvSpPr>
            <p:spPr>
              <a:xfrm>
                <a:off x="275870" y="1318099"/>
                <a:ext cx="1116924" cy="3886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Геолог 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31D8C87-6C29-4304-BF73-5D1611BD843E}"/>
                  </a:ext>
                </a:extLst>
              </p:cNvPr>
              <p:cNvSpPr txBox="1"/>
              <p:nvPr/>
            </p:nvSpPr>
            <p:spPr>
              <a:xfrm>
                <a:off x="327126" y="2306414"/>
                <a:ext cx="1116924" cy="3886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Геолог 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E9ADE57-28A8-4EC2-8AED-6A16280AF3AB}"/>
                  </a:ext>
                </a:extLst>
              </p:cNvPr>
              <p:cNvSpPr txBox="1"/>
              <p:nvPr/>
            </p:nvSpPr>
            <p:spPr>
              <a:xfrm>
                <a:off x="337108" y="3293252"/>
                <a:ext cx="1116924" cy="3886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Геолог 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EFDBAA-50D8-4B7A-9830-F0EF7358AA9C}"/>
                  </a:ext>
                </a:extLst>
              </p:cNvPr>
              <p:cNvSpPr txBox="1"/>
              <p:nvPr/>
            </p:nvSpPr>
            <p:spPr>
              <a:xfrm>
                <a:off x="337108" y="4412766"/>
                <a:ext cx="1116924" cy="3886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Геолог 4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BBF99E7-77DB-44C2-B600-B77668860724}"/>
                  </a:ext>
                </a:extLst>
              </p:cNvPr>
              <p:cNvSpPr txBox="1"/>
              <p:nvPr/>
            </p:nvSpPr>
            <p:spPr>
              <a:xfrm>
                <a:off x="327126" y="5405855"/>
                <a:ext cx="1116924" cy="3886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Геолог 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6E1046-80CB-432A-A433-7AABCFE3F5CB}"/>
                  </a:ext>
                </a:extLst>
              </p:cNvPr>
              <p:cNvSpPr txBox="1"/>
              <p:nvPr/>
            </p:nvSpPr>
            <p:spPr>
              <a:xfrm>
                <a:off x="4775122" y="3489319"/>
                <a:ext cx="2219156" cy="832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Geobank</a:t>
                </a:r>
                <a:r>
                  <a:rPr lang="en-US" sz="800" b="1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800" b="1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дастури</a:t>
                </a:r>
                <a:r>
                  <a:rPr lang="ru-RU" sz="800" b="1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800" b="1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базаси</a:t>
                </a:r>
                <a:endParaRPr lang="ru-RU" sz="800" b="1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800" i="1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800" i="1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SQL-</a:t>
                </a:r>
                <a:r>
                  <a:rPr lang="ru-RU" sz="800" i="1" dirty="0" err="1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сервери</a:t>
                </a:r>
                <a:r>
                  <a:rPr lang="ru-RU" sz="800" i="1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1EB5387-6CAB-475E-8A98-E1440ACD4D5C}"/>
                  </a:ext>
                </a:extLst>
              </p:cNvPr>
              <p:cNvSpPr txBox="1"/>
              <p:nvPr/>
            </p:nvSpPr>
            <p:spPr>
              <a:xfrm>
                <a:off x="3977039" y="1052947"/>
                <a:ext cx="1543845" cy="3886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800" b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Лаборатория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E5FBEF0-1BF2-4E85-A3B0-0DF025C3FF0F}"/>
                  </a:ext>
                </a:extLst>
              </p:cNvPr>
              <p:cNvSpPr txBox="1"/>
              <p:nvPr/>
            </p:nvSpPr>
            <p:spPr>
              <a:xfrm>
                <a:off x="7260923" y="1178680"/>
                <a:ext cx="1973653" cy="3886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800" b="1" dirty="0" err="1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Намуна</a:t>
                </a:r>
                <a:r>
                  <a:rPr lang="ru-RU" sz="800" b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800" b="1" dirty="0" err="1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тайёрлаш</a:t>
                </a:r>
                <a:endParaRPr lang="ru-RU" sz="800" b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4" name="image40.jpeg">
                <a:extLst>
                  <a:ext uri="{FF2B5EF4-FFF2-40B4-BE49-F238E27FC236}">
                    <a16:creationId xmlns:a16="http://schemas.microsoft.com/office/drawing/2014/main" id="{517EF5A0-0209-4246-83FA-C1D4E5ACB9B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452059" y="1226212"/>
                <a:ext cx="1698966" cy="1683386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E87F37A-5AF2-40E4-8434-00DE616E26A8}"/>
                  </a:ext>
                </a:extLst>
              </p:cNvPr>
              <p:cNvSpPr txBox="1"/>
              <p:nvPr/>
            </p:nvSpPr>
            <p:spPr>
              <a:xfrm>
                <a:off x="8941359" y="3008149"/>
                <a:ext cx="2420767" cy="3886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800" b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Геофизик </a:t>
                </a:r>
                <a:r>
                  <a:rPr lang="ru-RU" sz="800" b="1" dirty="0" err="1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тадқиқотлар</a:t>
                </a:r>
                <a:endParaRPr lang="ru-RU" sz="800" b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6" name="Соединитель: уступ 65">
                <a:extLst>
                  <a:ext uri="{FF2B5EF4-FFF2-40B4-BE49-F238E27FC236}">
                    <a16:creationId xmlns:a16="http://schemas.microsoft.com/office/drawing/2014/main" id="{A8EC1DDC-BDC1-4B9E-90C4-D23C0A32D53E}"/>
                  </a:ext>
                </a:extLst>
              </p:cNvPr>
              <p:cNvCxnSpPr>
                <a:cxnSpLocks/>
                <a:stCxn id="63" idx="2"/>
                <a:endCxn id="69" idx="0"/>
              </p:cNvCxnSpPr>
              <p:nvPr/>
            </p:nvCxnSpPr>
            <p:spPr>
              <a:xfrm rot="5400000">
                <a:off x="5700902" y="341680"/>
                <a:ext cx="1321175" cy="377252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Соединитель: уступ 66">
                <a:extLst>
                  <a:ext uri="{FF2B5EF4-FFF2-40B4-BE49-F238E27FC236}">
                    <a16:creationId xmlns:a16="http://schemas.microsoft.com/office/drawing/2014/main" id="{688BCF68-0CEE-44BB-B2A5-3BAC339FFE3C}"/>
                  </a:ext>
                </a:extLst>
              </p:cNvPr>
              <p:cNvCxnSpPr>
                <a:cxnSpLocks/>
                <a:stCxn id="62" idx="1"/>
                <a:endCxn id="69" idx="0"/>
              </p:cNvCxnSpPr>
              <p:nvPr/>
            </p:nvCxnSpPr>
            <p:spPr>
              <a:xfrm rot="10800000" flipH="1" flipV="1">
                <a:off x="3977037" y="1247284"/>
                <a:ext cx="498190" cy="1641244"/>
              </a:xfrm>
              <a:prstGeom prst="bentConnector4">
                <a:avLst>
                  <a:gd name="adj1" fmla="val -82968"/>
                  <a:gd name="adj2" fmla="val 55920"/>
                </a:avLst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Соединитель: уступ 67">
                <a:extLst>
                  <a:ext uri="{FF2B5EF4-FFF2-40B4-BE49-F238E27FC236}">
                    <a16:creationId xmlns:a16="http://schemas.microsoft.com/office/drawing/2014/main" id="{7AA63E13-528C-43F7-8F84-C4E787380A65}"/>
                  </a:ext>
                </a:extLst>
              </p:cNvPr>
              <p:cNvCxnSpPr>
                <a:cxnSpLocks/>
                <a:stCxn id="65" idx="1"/>
                <a:endCxn id="69" idx="3"/>
              </p:cNvCxnSpPr>
              <p:nvPr/>
            </p:nvCxnSpPr>
            <p:spPr>
              <a:xfrm rot="10800000" flipV="1">
                <a:off x="5218398" y="3202486"/>
                <a:ext cx="3722961" cy="281689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9" name="Рисунок 68">
                <a:extLst>
                  <a:ext uri="{FF2B5EF4-FFF2-40B4-BE49-F238E27FC236}">
                    <a16:creationId xmlns:a16="http://schemas.microsoft.com/office/drawing/2014/main" id="{2118050D-1F59-4C00-93F4-D8D447812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2056" y="2888529"/>
                <a:ext cx="1486342" cy="1191293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C2FE8AF-60AE-43AC-AD2B-6CF5351E0781}"/>
                  </a:ext>
                </a:extLst>
              </p:cNvPr>
              <p:cNvSpPr txBox="1"/>
              <p:nvPr/>
            </p:nvSpPr>
            <p:spPr>
              <a:xfrm>
                <a:off x="5895419" y="5770214"/>
                <a:ext cx="5466707" cy="61077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800" b="0" i="0" dirty="0" err="1">
                    <a:solidFill>
                      <a:srgbClr val="000000"/>
                    </a:solidFill>
                    <a:effectLst/>
                    <a:latin typeface="ui-sans-serif"/>
                  </a:rPr>
                  <a:t>Синхронланг</a:t>
                </a:r>
                <a:r>
                  <a:rPr lang="ru-RU" sz="800" dirty="0" err="1">
                    <a:solidFill>
                      <a:srgbClr val="000000"/>
                    </a:solidFill>
                    <a:latin typeface="ui-sans-serif"/>
                  </a:rPr>
                  <a:t>ан</a:t>
                </a:r>
                <a:r>
                  <a:rPr lang="ru-RU" sz="800" dirty="0">
                    <a:solidFill>
                      <a:srgbClr val="000000"/>
                    </a:solidFill>
                    <a:latin typeface="ui-sans-serif"/>
                  </a:rPr>
                  <a:t> </a:t>
                </a:r>
                <a:r>
                  <a:rPr lang="ru-RU" sz="800" b="0" i="0" dirty="0" err="1">
                    <a:solidFill>
                      <a:srgbClr val="000000"/>
                    </a:solidFill>
                    <a:effectLst/>
                    <a:latin typeface="ui-sans-serif"/>
                  </a:rPr>
                  <a:t>Маълумотларни</a:t>
                </a:r>
                <a:r>
                  <a:rPr lang="ru-RU" sz="800" b="0" i="0" dirty="0">
                    <a:solidFill>
                      <a:srgbClr val="000000"/>
                    </a:solidFill>
                    <a:effectLst/>
                    <a:latin typeface="ui-sans-serif"/>
                  </a:rPr>
                  <a:t> </a:t>
                </a:r>
                <a:r>
                  <a:rPr lang="uz-Cyrl-UZ" sz="8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8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Micromine</a:t>
                </a:r>
                <a:r>
                  <a:rPr lang="uz-Cyrl-UZ" sz="8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ва</a:t>
                </a:r>
                <a:r>
                  <a:rPr lang="en-US" sz="8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Cyrl-UZ" sz="8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8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ArcGis</a:t>
                </a:r>
                <a:r>
                  <a:rPr lang="uz-Cyrl-UZ" sz="8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дастурига </a:t>
                </a:r>
                <a:r>
                  <a:rPr lang="ru-RU" sz="800" b="0" i="0" dirty="0">
                    <a:solidFill>
                      <a:srgbClr val="000000"/>
                    </a:solidFill>
                    <a:effectLst/>
                    <a:latin typeface="ui-sans-serif"/>
                  </a:rPr>
                  <a:t>импорт </a:t>
                </a:r>
                <a:r>
                  <a:rPr lang="ru-RU" sz="800" b="0" i="0" dirty="0" err="1">
                    <a:solidFill>
                      <a:srgbClr val="000000"/>
                    </a:solidFill>
                    <a:effectLst/>
                    <a:latin typeface="ui-sans-serif"/>
                  </a:rPr>
                  <a:t>қилиш</a:t>
                </a:r>
                <a:endParaRPr lang="ru-RU" sz="800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B0FA69-9257-4B69-B244-BC221AD6A59B}"/>
                  </a:ext>
                </a:extLst>
              </p:cNvPr>
              <p:cNvSpPr txBox="1"/>
              <p:nvPr/>
            </p:nvSpPr>
            <p:spPr>
              <a:xfrm>
                <a:off x="6221986" y="5246270"/>
                <a:ext cx="5140142" cy="360913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7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Минерал </a:t>
                </a:r>
                <a:r>
                  <a:rPr lang="ru-RU" sz="7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ресурсларни</a:t>
                </a:r>
                <a:r>
                  <a:rPr lang="ru-RU" sz="7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7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моделлаштириш</a:t>
                </a:r>
                <a:r>
                  <a:rPr lang="ru-RU" sz="7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7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ва</a:t>
                </a:r>
                <a:r>
                  <a:rPr lang="ru-RU" sz="7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7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баҳолаш</a:t>
                </a:r>
                <a:endParaRPr lang="ru-RU" sz="700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Прямоугольник с одним усеченным и одним скругленным углом 96">
                <a:extLst>
                  <a:ext uri="{FF2B5EF4-FFF2-40B4-BE49-F238E27FC236}">
                    <a16:creationId xmlns:a16="http://schemas.microsoft.com/office/drawing/2014/main" id="{C9DE3769-D0B1-4A2C-97F2-0BEF9CC4301D}"/>
                  </a:ext>
                </a:extLst>
              </p:cNvPr>
              <p:cNvSpPr/>
              <p:nvPr/>
            </p:nvSpPr>
            <p:spPr bwMode="auto">
              <a:xfrm>
                <a:off x="8677836" y="4163805"/>
                <a:ext cx="2684290" cy="369713"/>
              </a:xfrm>
              <a:prstGeom prst="snipRoundRect">
                <a:avLst>
                  <a:gd name="adj1" fmla="val 16667"/>
                  <a:gd name="adj2" fmla="val 16667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100965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sz="8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8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</a:t>
                </a:r>
                <a:r>
                  <a:rPr lang="ru-RU" sz="8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8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QC</a:t>
                </a:r>
                <a:r>
                  <a:rPr lang="ru-RU" sz="8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8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Ҳисобот</a:t>
                </a:r>
                <a:endParaRPr lang="ru-RU" sz="800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F98769-9AD1-4A1F-96F4-10595E3F261D}"/>
                  </a:ext>
                </a:extLst>
              </p:cNvPr>
              <p:cNvSpPr txBox="1"/>
              <p:nvPr/>
            </p:nvSpPr>
            <p:spPr>
              <a:xfrm>
                <a:off x="7125657" y="4699549"/>
                <a:ext cx="4244897" cy="388674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Картографик</a:t>
                </a:r>
                <a:r>
                  <a:rPr lang="ru-RU" sz="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материалларни</a:t>
                </a:r>
                <a:r>
                  <a:rPr lang="ru-RU" sz="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яратиш</a:t>
                </a:r>
                <a:endPara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F8D9B3C-5B83-4A9A-A97C-333E1BB33977}"/>
                  </a:ext>
                </a:extLst>
              </p:cNvPr>
              <p:cNvSpPr txBox="1"/>
              <p:nvPr/>
            </p:nvSpPr>
            <p:spPr>
              <a:xfrm>
                <a:off x="5533784" y="6545078"/>
                <a:ext cx="5828343" cy="61077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800" b="0" i="0" dirty="0" err="1">
                    <a:solidFill>
                      <a:srgbClr val="000000"/>
                    </a:solidFill>
                    <a:effectLst/>
                    <a:latin typeface="ui-sans-serif"/>
                  </a:rPr>
                  <a:t>Турли</a:t>
                </a:r>
                <a:r>
                  <a:rPr lang="ru-RU" sz="800" b="0" i="0" dirty="0">
                    <a:solidFill>
                      <a:srgbClr val="000000"/>
                    </a:solidFill>
                    <a:effectLst/>
                    <a:latin typeface="ui-sans-serif"/>
                  </a:rPr>
                  <a:t> </a:t>
                </a:r>
                <a:r>
                  <a:rPr lang="ru-RU" sz="800" b="0" i="0" dirty="0" err="1">
                    <a:solidFill>
                      <a:srgbClr val="000000"/>
                    </a:solidFill>
                    <a:effectLst/>
                    <a:latin typeface="ui-sans-serif"/>
                  </a:rPr>
                  <a:t>ҳисоботларни</a:t>
                </a:r>
                <a:r>
                  <a:rPr lang="ru-RU" sz="800" b="0" i="0" dirty="0">
                    <a:solidFill>
                      <a:srgbClr val="000000"/>
                    </a:solidFill>
                    <a:effectLst/>
                    <a:latin typeface="ui-sans-serif"/>
                  </a:rPr>
                  <a:t> </a:t>
                </a:r>
                <a:r>
                  <a:rPr lang="ru-RU" sz="800" b="0" i="0" dirty="0" err="1">
                    <a:solidFill>
                      <a:srgbClr val="000000"/>
                    </a:solidFill>
                    <a:effectLst/>
                    <a:latin typeface="ui-sans-serif"/>
                  </a:rPr>
                  <a:t>тайёрлаш</a:t>
                </a:r>
                <a:r>
                  <a:rPr lang="ru-RU" sz="800" b="0" i="0" dirty="0">
                    <a:solidFill>
                      <a:srgbClr val="000000"/>
                    </a:solidFill>
                    <a:effectLst/>
                    <a:latin typeface="ui-sans-serif"/>
                  </a:rPr>
                  <a:t> </a:t>
                </a:r>
                <a:r>
                  <a:rPr lang="ru-RU" sz="800" b="0" i="1" dirty="0">
                    <a:solidFill>
                      <a:srgbClr val="000000"/>
                    </a:solidFill>
                    <a:effectLst/>
                    <a:latin typeface="ui-sans-serif"/>
                  </a:rPr>
                  <a:t>(</a:t>
                </a:r>
                <a:r>
                  <a:rPr lang="ru-RU" sz="800" b="0" i="1" dirty="0" err="1">
                    <a:solidFill>
                      <a:srgbClr val="000000"/>
                    </a:solidFill>
                    <a:effectLst/>
                    <a:latin typeface="ui-sans-serif"/>
                  </a:rPr>
                  <a:t>Йил</a:t>
                </a:r>
                <a:r>
                  <a:rPr lang="ru-RU" sz="800" i="1" dirty="0">
                    <a:solidFill>
                      <a:srgbClr val="000000"/>
                    </a:solidFill>
                    <a:latin typeface="ui-sans-serif"/>
                  </a:rPr>
                  <a:t>, </a:t>
                </a:r>
                <a:r>
                  <a:rPr lang="ru-RU" sz="800" i="1" dirty="0" err="1">
                    <a:solidFill>
                      <a:srgbClr val="000000"/>
                    </a:solidFill>
                    <a:latin typeface="ui-sans-serif"/>
                  </a:rPr>
                  <a:t>чорак</a:t>
                </a:r>
                <a:r>
                  <a:rPr lang="ru-RU" sz="800" i="1" dirty="0">
                    <a:solidFill>
                      <a:srgbClr val="000000"/>
                    </a:solidFill>
                    <a:latin typeface="ui-sans-serif"/>
                  </a:rPr>
                  <a:t>, </a:t>
                </a:r>
                <a:r>
                  <a:rPr lang="ru-RU" sz="800" i="1" dirty="0" err="1">
                    <a:solidFill>
                      <a:srgbClr val="000000"/>
                    </a:solidFill>
                    <a:latin typeface="ui-sans-serif"/>
                  </a:rPr>
                  <a:t>ойлик</a:t>
                </a:r>
                <a:r>
                  <a:rPr lang="ru-RU" sz="800" i="1" dirty="0">
                    <a:solidFill>
                      <a:srgbClr val="000000"/>
                    </a:solidFill>
                    <a:latin typeface="ui-sans-serif"/>
                  </a:rPr>
                  <a:t> статистик </a:t>
                </a:r>
                <a:r>
                  <a:rPr lang="ru-RU" sz="800" i="1" dirty="0" err="1">
                    <a:solidFill>
                      <a:srgbClr val="000000"/>
                    </a:solidFill>
                    <a:latin typeface="ui-sans-serif"/>
                  </a:rPr>
                  <a:t>маълумотлари</a:t>
                </a:r>
                <a:r>
                  <a:rPr lang="ru-RU" sz="800" i="1" dirty="0">
                    <a:solidFill>
                      <a:srgbClr val="000000"/>
                    </a:solidFill>
                    <a:latin typeface="ui-sans-serif"/>
                  </a:rPr>
                  <a:t> </a:t>
                </a:r>
                <a:r>
                  <a:rPr lang="ru-RU" sz="800" i="1" dirty="0" err="1">
                    <a:solidFill>
                      <a:srgbClr val="000000"/>
                    </a:solidFill>
                    <a:latin typeface="ui-sans-serif"/>
                  </a:rPr>
                  <a:t>ва</a:t>
                </a:r>
                <a:r>
                  <a:rPr lang="ru-RU" sz="800" i="1" dirty="0">
                    <a:solidFill>
                      <a:srgbClr val="000000"/>
                    </a:solidFill>
                    <a:latin typeface="ui-sans-serif"/>
                  </a:rPr>
                  <a:t> </a:t>
                </a:r>
                <a:r>
                  <a:rPr lang="ru-RU" sz="800" i="1" dirty="0" err="1">
                    <a:solidFill>
                      <a:srgbClr val="000000"/>
                    </a:solidFill>
                    <a:latin typeface="ui-sans-serif"/>
                  </a:rPr>
                  <a:t>бурғу</a:t>
                </a:r>
                <a:r>
                  <a:rPr lang="ru-RU" sz="800" i="1" dirty="0">
                    <a:solidFill>
                      <a:srgbClr val="000000"/>
                    </a:solidFill>
                    <a:latin typeface="ui-sans-serif"/>
                  </a:rPr>
                  <a:t> </a:t>
                </a:r>
                <a:r>
                  <a:rPr lang="ru-RU" sz="800" i="1" dirty="0" err="1">
                    <a:solidFill>
                      <a:srgbClr val="000000"/>
                    </a:solidFill>
                    <a:latin typeface="ui-sans-serif"/>
                  </a:rPr>
                  <a:t>қудуғининг</a:t>
                </a:r>
                <a:r>
                  <a:rPr lang="ru-RU" sz="800" i="1" dirty="0">
                    <a:solidFill>
                      <a:srgbClr val="000000"/>
                    </a:solidFill>
                    <a:latin typeface="ui-sans-serif"/>
                  </a:rPr>
                  <a:t> </a:t>
                </a:r>
                <a:r>
                  <a:rPr lang="ru-RU" sz="800" i="1" dirty="0" err="1">
                    <a:solidFill>
                      <a:srgbClr val="000000"/>
                    </a:solidFill>
                    <a:latin typeface="ui-sans-serif"/>
                  </a:rPr>
                  <a:t>паспортини</a:t>
                </a:r>
                <a:r>
                  <a:rPr lang="ru-RU" sz="800" i="1" dirty="0">
                    <a:solidFill>
                      <a:srgbClr val="000000"/>
                    </a:solidFill>
                    <a:latin typeface="ui-sans-serif"/>
                  </a:rPr>
                  <a:t> </a:t>
                </a:r>
                <a:r>
                  <a:rPr lang="ru-RU" sz="800" i="1" dirty="0" err="1">
                    <a:solidFill>
                      <a:srgbClr val="000000"/>
                    </a:solidFill>
                    <a:latin typeface="ui-sans-serif"/>
                  </a:rPr>
                  <a:t>тайёрлаш</a:t>
                </a:r>
                <a:r>
                  <a:rPr lang="ru-RU" sz="800" i="1" dirty="0">
                    <a:solidFill>
                      <a:srgbClr val="000000"/>
                    </a:solidFill>
                    <a:latin typeface="ui-sans-serif"/>
                  </a:rPr>
                  <a:t>)</a:t>
                </a:r>
                <a:endParaRPr lang="ru-RU" sz="800" i="1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5" name="Соединитель: уступ 74">
                <a:extLst>
                  <a:ext uri="{FF2B5EF4-FFF2-40B4-BE49-F238E27FC236}">
                    <a16:creationId xmlns:a16="http://schemas.microsoft.com/office/drawing/2014/main" id="{B679AF9C-B70F-473C-A31C-E3E3EC5FA9A3}"/>
                  </a:ext>
                </a:extLst>
              </p:cNvPr>
              <p:cNvCxnSpPr>
                <a:cxnSpLocks/>
                <a:stCxn id="69" idx="2"/>
                <a:endCxn id="74" idx="1"/>
              </p:cNvCxnSpPr>
              <p:nvPr/>
            </p:nvCxnSpPr>
            <p:spPr>
              <a:xfrm rot="16200000" flipH="1">
                <a:off x="3619184" y="4935864"/>
                <a:ext cx="2770643" cy="1058556"/>
              </a:xfrm>
              <a:prstGeom prst="bentConnector2">
                <a:avLst/>
              </a:prstGeom>
              <a:ln w="28575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Соединитель: уступ 75">
                <a:extLst>
                  <a:ext uri="{FF2B5EF4-FFF2-40B4-BE49-F238E27FC236}">
                    <a16:creationId xmlns:a16="http://schemas.microsoft.com/office/drawing/2014/main" id="{4E9461D5-9DE6-4BB6-8C95-D6B385D28DC8}"/>
                  </a:ext>
                </a:extLst>
              </p:cNvPr>
              <p:cNvCxnSpPr>
                <a:cxnSpLocks/>
                <a:stCxn id="69" idx="2"/>
                <a:endCxn id="70" idx="1"/>
              </p:cNvCxnSpPr>
              <p:nvPr/>
            </p:nvCxnSpPr>
            <p:spPr>
              <a:xfrm rot="16200000" flipH="1">
                <a:off x="4187434" y="4367615"/>
                <a:ext cx="1995779" cy="1420191"/>
              </a:xfrm>
              <a:prstGeom prst="bentConnector2">
                <a:avLst/>
              </a:prstGeom>
              <a:ln w="28575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Соединитель: уступ 76">
                <a:extLst>
                  <a:ext uri="{FF2B5EF4-FFF2-40B4-BE49-F238E27FC236}">
                    <a16:creationId xmlns:a16="http://schemas.microsoft.com/office/drawing/2014/main" id="{D88BB870-7C83-4AEF-AC9D-CD5DA59F68B2}"/>
                  </a:ext>
                </a:extLst>
              </p:cNvPr>
              <p:cNvCxnSpPr>
                <a:cxnSpLocks/>
                <a:stCxn id="69" idx="2"/>
                <a:endCxn id="71" idx="1"/>
              </p:cNvCxnSpPr>
              <p:nvPr/>
            </p:nvCxnSpPr>
            <p:spPr>
              <a:xfrm rot="16200000" flipH="1">
                <a:off x="4675155" y="3879894"/>
                <a:ext cx="1346906" cy="1746758"/>
              </a:xfrm>
              <a:prstGeom prst="bentConnector2">
                <a:avLst/>
              </a:prstGeom>
              <a:ln w="28575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Соединитель: уступ 77">
                <a:extLst>
                  <a:ext uri="{FF2B5EF4-FFF2-40B4-BE49-F238E27FC236}">
                    <a16:creationId xmlns:a16="http://schemas.microsoft.com/office/drawing/2014/main" id="{F392AC69-737E-4D56-912B-9032E8E168FD}"/>
                  </a:ext>
                </a:extLst>
              </p:cNvPr>
              <p:cNvCxnSpPr>
                <a:cxnSpLocks/>
                <a:stCxn id="69" idx="2"/>
                <a:endCxn id="73" idx="1"/>
              </p:cNvCxnSpPr>
              <p:nvPr/>
            </p:nvCxnSpPr>
            <p:spPr>
              <a:xfrm rot="16200000" flipH="1">
                <a:off x="5393409" y="3161639"/>
                <a:ext cx="814065" cy="2650429"/>
              </a:xfrm>
              <a:prstGeom prst="bentConnector2">
                <a:avLst/>
              </a:prstGeom>
              <a:ln w="28575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Соединитель: уступ 78">
                <a:extLst>
                  <a:ext uri="{FF2B5EF4-FFF2-40B4-BE49-F238E27FC236}">
                    <a16:creationId xmlns:a16="http://schemas.microsoft.com/office/drawing/2014/main" id="{0F0F5C2F-D881-4BD0-AFC9-0B111692D43C}"/>
                  </a:ext>
                </a:extLst>
              </p:cNvPr>
              <p:cNvCxnSpPr>
                <a:cxnSpLocks/>
                <a:stCxn id="69" idx="2"/>
                <a:endCxn id="72" idx="2"/>
              </p:cNvCxnSpPr>
              <p:nvPr/>
            </p:nvCxnSpPr>
            <p:spPr>
              <a:xfrm rot="16200000" flipH="1">
                <a:off x="6442113" y="2112937"/>
                <a:ext cx="268841" cy="4202609"/>
              </a:xfrm>
              <a:prstGeom prst="bentConnector2">
                <a:avLst/>
              </a:prstGeom>
              <a:ln w="28575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178F6CA4-B490-458D-A6E3-631870E6FBA6}"/>
                  </a:ext>
                </a:extLst>
              </p:cNvPr>
              <p:cNvSpPr/>
              <p:nvPr/>
            </p:nvSpPr>
            <p:spPr>
              <a:xfrm>
                <a:off x="129455" y="813923"/>
                <a:ext cx="3265862" cy="5447514"/>
              </a:xfrm>
              <a:prstGeom prst="roundRect">
                <a:avLst/>
              </a:pr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noFill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DA955FFC-FFF8-45AB-9C12-8DAAADAEA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55224" y="795796"/>
                <a:ext cx="1293589" cy="928490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82D045E-3C54-4197-AD52-354D227731BB}"/>
                  </a:ext>
                </a:extLst>
              </p:cNvPr>
              <p:cNvSpPr txBox="1"/>
              <p:nvPr/>
            </p:nvSpPr>
            <p:spPr>
              <a:xfrm>
                <a:off x="129455" y="251534"/>
                <a:ext cx="11232673" cy="40184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Geobank</a:t>
                </a:r>
                <a:r>
                  <a:rPr lang="ru-RU" sz="1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0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географик</a:t>
                </a:r>
                <a:r>
                  <a:rPr lang="ru-RU" sz="1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ru-RU" sz="1200" b="0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ахборот</a:t>
                </a:r>
                <a:r>
                  <a:rPr lang="ru-RU" sz="1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ru-RU" sz="1200" b="0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тизимининг</a:t>
                </a:r>
                <a:r>
                  <a:rPr lang="ru-RU" sz="1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ru-RU" sz="1200" b="0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ишлаш</a:t>
                </a:r>
                <a:r>
                  <a:rPr lang="ru-RU" sz="1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0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схемаси</a:t>
                </a:r>
                <a:endParaRPr lang="ru-RU" sz="1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E2C0AE-69AE-42FC-82C5-E1DDAF5632F8}"/>
                </a:ext>
              </a:extLst>
            </p:cNvPr>
            <p:cNvSpPr txBox="1"/>
            <p:nvPr/>
          </p:nvSpPr>
          <p:spPr>
            <a:xfrm>
              <a:off x="4497695" y="6047244"/>
              <a:ext cx="1688233" cy="5375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Geobank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mobile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b="0" i="0" dirty="0" err="1">
                  <a:solidFill>
                    <a:srgbClr val="000000"/>
                  </a:solidFill>
                  <a:effectLst/>
                  <a:latin typeface="ui-sans-serif"/>
                </a:rPr>
                <a:t>орқали</a:t>
              </a:r>
              <a:r>
                <a:rPr lang="ru-RU" sz="900" b="0" i="0" dirty="0">
                  <a:solidFill>
                    <a:srgbClr val="000000"/>
                  </a:solidFill>
                  <a:effectLst/>
                  <a:latin typeface="ui-sans-serif"/>
                </a:rPr>
                <a:t> </a:t>
              </a:r>
              <a:r>
                <a:rPr lang="ru-RU" sz="900" b="0" i="0" dirty="0" err="1">
                  <a:solidFill>
                    <a:srgbClr val="000000"/>
                  </a:solidFill>
                  <a:effectLst/>
                  <a:latin typeface="ui-sans-serif"/>
                </a:rPr>
                <a:t>маълумотларни</a:t>
              </a:r>
              <a:r>
                <a:rPr lang="ru-RU" sz="900" b="0" i="0" dirty="0">
                  <a:solidFill>
                    <a:srgbClr val="000000"/>
                  </a:solidFill>
                  <a:effectLst/>
                  <a:latin typeface="ui-sans-serif"/>
                </a:rPr>
                <a:t> </a:t>
              </a:r>
              <a:r>
                <a:rPr lang="ru-RU" sz="900" b="0" i="0" dirty="0" err="1">
                  <a:solidFill>
                    <a:srgbClr val="000000"/>
                  </a:solidFill>
                  <a:effectLst/>
                  <a:latin typeface="ui-sans-serif"/>
                </a:rPr>
                <a:t>киритиш</a:t>
              </a: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8" name="Прямая со стрелкой 97">
              <a:extLst>
                <a:ext uri="{FF2B5EF4-FFF2-40B4-BE49-F238E27FC236}">
                  <a16:creationId xmlns:a16="http://schemas.microsoft.com/office/drawing/2014/main" id="{9E2A5D8B-268C-4655-83D2-A4D47ECB56E4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 flipH="1">
              <a:off x="5341812" y="5147527"/>
              <a:ext cx="739618" cy="899717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CDF2FA53-20FA-4128-BA20-D6BF371B8811}"/>
              </a:ext>
            </a:extLst>
          </p:cNvPr>
          <p:cNvGrpSpPr/>
          <p:nvPr/>
        </p:nvGrpSpPr>
        <p:grpSpPr>
          <a:xfrm>
            <a:off x="58620" y="709074"/>
            <a:ext cx="3733124" cy="1644728"/>
            <a:chOff x="748737" y="643266"/>
            <a:chExt cx="4206373" cy="1831639"/>
          </a:xfrm>
        </p:grpSpPr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D5B4CB25-3C82-47CF-9180-D8CAB030A9D0}"/>
                </a:ext>
              </a:extLst>
            </p:cNvPr>
            <p:cNvGrpSpPr/>
            <p:nvPr/>
          </p:nvGrpSpPr>
          <p:grpSpPr>
            <a:xfrm>
              <a:off x="748737" y="643266"/>
              <a:ext cx="2254717" cy="1828848"/>
              <a:chOff x="133520" y="3282007"/>
              <a:chExt cx="2545260" cy="3320093"/>
            </a:xfrm>
          </p:grpSpPr>
          <p:sp>
            <p:nvSpPr>
              <p:cNvPr id="142" name="Прямоугольник 141">
                <a:extLst>
                  <a:ext uri="{FF2B5EF4-FFF2-40B4-BE49-F238E27FC236}">
                    <a16:creationId xmlns:a16="http://schemas.microsoft.com/office/drawing/2014/main" id="{28D46EBD-C7F4-4FF9-A864-3DFB3531F710}"/>
                  </a:ext>
                </a:extLst>
              </p:cNvPr>
              <p:cNvSpPr/>
              <p:nvPr/>
            </p:nvSpPr>
            <p:spPr>
              <a:xfrm>
                <a:off x="289163" y="4050321"/>
                <a:ext cx="1997788" cy="2551779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146" name="Полилиния: фигура 145">
                <a:extLst>
                  <a:ext uri="{FF2B5EF4-FFF2-40B4-BE49-F238E27FC236}">
                    <a16:creationId xmlns:a16="http://schemas.microsoft.com/office/drawing/2014/main" id="{383829FC-09C5-4FDE-ADAA-BD92C6EE2709}"/>
                  </a:ext>
                </a:extLst>
              </p:cNvPr>
              <p:cNvSpPr/>
              <p:nvPr/>
            </p:nvSpPr>
            <p:spPr>
              <a:xfrm>
                <a:off x="133520" y="3282007"/>
                <a:ext cx="2545260" cy="840230"/>
              </a:xfrm>
              <a:custGeom>
                <a:avLst/>
                <a:gdLst>
                  <a:gd name="connsiteX0" fmla="*/ 0 w 2545260"/>
                  <a:gd name="connsiteY0" fmla="*/ 0 h 565455"/>
                  <a:gd name="connsiteX1" fmla="*/ 2262533 w 2545260"/>
                  <a:gd name="connsiteY1" fmla="*/ 0 h 565455"/>
                  <a:gd name="connsiteX2" fmla="*/ 2545260 w 2545260"/>
                  <a:gd name="connsiteY2" fmla="*/ 282728 h 565455"/>
                  <a:gd name="connsiteX3" fmla="*/ 2262533 w 2545260"/>
                  <a:gd name="connsiteY3" fmla="*/ 565455 h 565455"/>
                  <a:gd name="connsiteX4" fmla="*/ 0 w 2545260"/>
                  <a:gd name="connsiteY4" fmla="*/ 565455 h 565455"/>
                  <a:gd name="connsiteX5" fmla="*/ 282728 w 2545260"/>
                  <a:gd name="connsiteY5" fmla="*/ 282728 h 565455"/>
                  <a:gd name="connsiteX6" fmla="*/ 0 w 2545260"/>
                  <a:gd name="connsiteY6" fmla="*/ 0 h 56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5260" h="565455">
                    <a:moveTo>
                      <a:pt x="0" y="0"/>
                    </a:moveTo>
                    <a:lnTo>
                      <a:pt x="2262533" y="0"/>
                    </a:lnTo>
                    <a:lnTo>
                      <a:pt x="2545260" y="282728"/>
                    </a:lnTo>
                    <a:lnTo>
                      <a:pt x="2262533" y="565455"/>
                    </a:lnTo>
                    <a:lnTo>
                      <a:pt x="0" y="565455"/>
                    </a:lnTo>
                    <a:lnTo>
                      <a:pt x="282728" y="282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8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8745" tIns="45339" rIns="328066" bIns="45339" numCol="1" spcCol="1270" anchor="ctr" anchorCtr="0">
                <a:noAutofit/>
              </a:bodyPr>
              <a:lstStyle/>
              <a:p>
                <a:pPr marL="0" lvl="0" indent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1400" kern="1200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ABCF535-0676-495B-BF07-33951FC3B602}"/>
                  </a:ext>
                </a:extLst>
              </p:cNvPr>
              <p:cNvSpPr txBox="1"/>
              <p:nvPr/>
            </p:nvSpPr>
            <p:spPr>
              <a:xfrm>
                <a:off x="280335" y="3398523"/>
                <a:ext cx="2290735" cy="607199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anchor="ctr" anchorCtr="0">
                <a:noAutofit/>
              </a:bodyPr>
              <a:lstStyle>
                <a:defPPr>
                  <a:defRPr lang="ru-RU"/>
                </a:defPPr>
                <a:lvl1pPr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b="1"/>
                </a:lvl1pPr>
              </a:lstStyle>
              <a:p>
                <a:r>
                  <a:rPr lang="uz-Cyrl-UZ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</a:t>
                </a:r>
                <a:r>
                  <a:rPr lang="ru-RU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й.</a:t>
                </a:r>
                <a:endParaRPr lang="uz-Cyrl-UZ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7F46A7F8-7779-452F-98C3-8879049925A8}"/>
                  </a:ext>
                </a:extLst>
              </p:cNvPr>
              <p:cNvSpPr txBox="1"/>
              <p:nvPr/>
            </p:nvSpPr>
            <p:spPr>
              <a:xfrm>
                <a:off x="187593" y="4335187"/>
                <a:ext cx="2194022" cy="2220140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anchor="ctr" anchorCtr="0">
                <a:noAutofit/>
              </a:bodyPr>
              <a:lstStyle>
                <a:defPPr>
                  <a:defRPr lang="ru-RU"/>
                </a:defPPr>
                <a:lvl1pPr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b="1"/>
                </a:lvl1pPr>
              </a:lstStyle>
              <a:p>
                <a:pPr algn="just"/>
                <a:r>
                  <a:rPr lang="en-US" sz="900" b="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Geobank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:r>
                  <a:rPr lang="en-US" sz="9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uz-Cyrl-UZ" sz="9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</a:t>
                </a:r>
              </a:p>
              <a:p>
                <a:pPr algn="just"/>
                <a:r>
                  <a:rPr lang="en-US" sz="9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Geobank</a:t>
                </a:r>
                <a:r>
                  <a:rPr lang="en-US" sz="9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mobile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uz-Cyrl-UZ" sz="9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та</a:t>
                </a:r>
              </a:p>
              <a:p>
                <a:pPr algn="just"/>
                <a:r>
                  <a:rPr lang="en-US" sz="900" b="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Datamine</a:t>
                </a:r>
                <a:r>
                  <a:rPr lang="en-US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RM 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9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та</a:t>
                </a:r>
              </a:p>
              <a:p>
                <a:pPr algn="just"/>
                <a:r>
                  <a:rPr lang="en-US" sz="900" b="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Datamine</a:t>
                </a:r>
                <a:r>
                  <a:rPr lang="en-US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NPVS 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uz-Cyrl-UZ" sz="9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</a:t>
                </a:r>
              </a:p>
              <a:p>
                <a:pPr algn="just"/>
                <a:r>
                  <a:rPr lang="en-US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Fusion	          </a:t>
                </a:r>
                <a:r>
                  <a:rPr lang="en-US" sz="9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</a:t>
                </a:r>
              </a:p>
              <a:p>
                <a:pPr algn="l"/>
                <a:endParaRPr lang="uz-Cyrl-UZ" sz="1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0" name="Группа 159">
              <a:extLst>
                <a:ext uri="{FF2B5EF4-FFF2-40B4-BE49-F238E27FC236}">
                  <a16:creationId xmlns:a16="http://schemas.microsoft.com/office/drawing/2014/main" id="{D03AEAFA-E980-43C2-A1E6-33291172997B}"/>
                </a:ext>
              </a:extLst>
            </p:cNvPr>
            <p:cNvGrpSpPr/>
            <p:nvPr/>
          </p:nvGrpSpPr>
          <p:grpSpPr>
            <a:xfrm>
              <a:off x="2700393" y="646057"/>
              <a:ext cx="2254717" cy="1828848"/>
              <a:chOff x="133520" y="3282007"/>
              <a:chExt cx="2545260" cy="3320093"/>
            </a:xfrm>
          </p:grpSpPr>
          <p:sp>
            <p:nvSpPr>
              <p:cNvPr id="161" name="Прямоугольник 160">
                <a:extLst>
                  <a:ext uri="{FF2B5EF4-FFF2-40B4-BE49-F238E27FC236}">
                    <a16:creationId xmlns:a16="http://schemas.microsoft.com/office/drawing/2014/main" id="{A0AE2BFC-2574-4BD9-BCBA-4954AA80A3D1}"/>
                  </a:ext>
                </a:extLst>
              </p:cNvPr>
              <p:cNvSpPr/>
              <p:nvPr/>
            </p:nvSpPr>
            <p:spPr>
              <a:xfrm>
                <a:off x="289163" y="4050321"/>
                <a:ext cx="1997788" cy="2551779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162" name="Полилиния: фигура 161">
                <a:extLst>
                  <a:ext uri="{FF2B5EF4-FFF2-40B4-BE49-F238E27FC236}">
                    <a16:creationId xmlns:a16="http://schemas.microsoft.com/office/drawing/2014/main" id="{04551646-18CE-4110-BEA8-9ACA8471E5F7}"/>
                  </a:ext>
                </a:extLst>
              </p:cNvPr>
              <p:cNvSpPr/>
              <p:nvPr/>
            </p:nvSpPr>
            <p:spPr>
              <a:xfrm>
                <a:off x="133520" y="3282007"/>
                <a:ext cx="2545260" cy="840230"/>
              </a:xfrm>
              <a:custGeom>
                <a:avLst/>
                <a:gdLst>
                  <a:gd name="connsiteX0" fmla="*/ 0 w 2545260"/>
                  <a:gd name="connsiteY0" fmla="*/ 0 h 565455"/>
                  <a:gd name="connsiteX1" fmla="*/ 2262533 w 2545260"/>
                  <a:gd name="connsiteY1" fmla="*/ 0 h 565455"/>
                  <a:gd name="connsiteX2" fmla="*/ 2545260 w 2545260"/>
                  <a:gd name="connsiteY2" fmla="*/ 282728 h 565455"/>
                  <a:gd name="connsiteX3" fmla="*/ 2262533 w 2545260"/>
                  <a:gd name="connsiteY3" fmla="*/ 565455 h 565455"/>
                  <a:gd name="connsiteX4" fmla="*/ 0 w 2545260"/>
                  <a:gd name="connsiteY4" fmla="*/ 565455 h 565455"/>
                  <a:gd name="connsiteX5" fmla="*/ 282728 w 2545260"/>
                  <a:gd name="connsiteY5" fmla="*/ 282728 h 565455"/>
                  <a:gd name="connsiteX6" fmla="*/ 0 w 2545260"/>
                  <a:gd name="connsiteY6" fmla="*/ 0 h 56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5260" h="565455">
                    <a:moveTo>
                      <a:pt x="0" y="0"/>
                    </a:moveTo>
                    <a:lnTo>
                      <a:pt x="2262533" y="0"/>
                    </a:lnTo>
                    <a:lnTo>
                      <a:pt x="2545260" y="282728"/>
                    </a:lnTo>
                    <a:lnTo>
                      <a:pt x="2262533" y="565455"/>
                    </a:lnTo>
                    <a:lnTo>
                      <a:pt x="0" y="565455"/>
                    </a:lnTo>
                    <a:lnTo>
                      <a:pt x="282728" y="282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8745" tIns="45339" rIns="328066" bIns="45339" numCol="1" spcCol="1270" anchor="ctr" anchorCtr="0">
                <a:noAutofit/>
              </a:bodyPr>
              <a:lstStyle/>
              <a:p>
                <a:pPr marL="0" lvl="0" indent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1400" kern="120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5A21982B-7F57-4EFF-9FD5-D0D2BF87B8E6}"/>
                  </a:ext>
                </a:extLst>
              </p:cNvPr>
              <p:cNvSpPr txBox="1"/>
              <p:nvPr/>
            </p:nvSpPr>
            <p:spPr>
              <a:xfrm>
                <a:off x="280335" y="3398523"/>
                <a:ext cx="2290735" cy="607199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anchor="ctr" anchorCtr="0">
                <a:noAutofit/>
              </a:bodyPr>
              <a:lstStyle>
                <a:defPPr>
                  <a:defRPr lang="ru-RU"/>
                </a:defPPr>
                <a:lvl1pPr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b="1"/>
                </a:lvl1pPr>
              </a:lstStyle>
              <a:p>
                <a:r>
                  <a:rPr lang="uz-Cyrl-UZ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</a:t>
                </a:r>
                <a:r>
                  <a:rPr lang="ru-RU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й.</a:t>
                </a:r>
                <a:endParaRPr lang="uz-Cyrl-UZ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25924B2-65EF-47CD-87FF-C7A5EAA3C843}"/>
                  </a:ext>
                </a:extLst>
              </p:cNvPr>
              <p:cNvSpPr txBox="1"/>
              <p:nvPr/>
            </p:nvSpPr>
            <p:spPr>
              <a:xfrm>
                <a:off x="239447" y="4251974"/>
                <a:ext cx="2047504" cy="201679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anchor="ctr" anchorCtr="0">
                <a:noAutofit/>
              </a:bodyPr>
              <a:lstStyle>
                <a:defPPr>
                  <a:defRPr lang="ru-RU"/>
                </a:defPPr>
                <a:lvl1pPr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b="1"/>
                </a:lvl1pPr>
              </a:lstStyle>
              <a:p>
                <a:pPr algn="l"/>
                <a:r>
                  <a:rPr lang="en-US" sz="900" b="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Geobank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           </a:t>
                </a:r>
                <a:r>
                  <a:rPr lang="uz-Cyrl-UZ" sz="9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та</a:t>
                </a:r>
              </a:p>
              <a:p>
                <a:pPr algn="l"/>
                <a:r>
                  <a:rPr lang="en-US" sz="9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Geobank</a:t>
                </a:r>
                <a:r>
                  <a:rPr lang="en-US" sz="9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mobile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uz-Cyrl-UZ" sz="9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  <a:r>
                  <a:rPr lang="uz-Cyrl-UZ" sz="900" b="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та</a:t>
                </a:r>
              </a:p>
            </p:txBody>
          </p:sp>
        </p:grpSp>
      </p:grpSp>
      <p:sp>
        <p:nvSpPr>
          <p:cNvPr id="172" name="Полилиния: фигура 171">
            <a:extLst>
              <a:ext uri="{FF2B5EF4-FFF2-40B4-BE49-F238E27FC236}">
                <a16:creationId xmlns:a16="http://schemas.microsoft.com/office/drawing/2014/main" id="{BD42CA95-35C3-4D0C-810B-666AD3F5E73A}"/>
              </a:ext>
            </a:extLst>
          </p:cNvPr>
          <p:cNvSpPr/>
          <p:nvPr/>
        </p:nvSpPr>
        <p:spPr>
          <a:xfrm>
            <a:off x="3515840" y="715609"/>
            <a:ext cx="2001044" cy="415604"/>
          </a:xfrm>
          <a:custGeom>
            <a:avLst/>
            <a:gdLst>
              <a:gd name="connsiteX0" fmla="*/ 0 w 2545260"/>
              <a:gd name="connsiteY0" fmla="*/ 0 h 565455"/>
              <a:gd name="connsiteX1" fmla="*/ 2262533 w 2545260"/>
              <a:gd name="connsiteY1" fmla="*/ 0 h 565455"/>
              <a:gd name="connsiteX2" fmla="*/ 2545260 w 2545260"/>
              <a:gd name="connsiteY2" fmla="*/ 282728 h 565455"/>
              <a:gd name="connsiteX3" fmla="*/ 2262533 w 2545260"/>
              <a:gd name="connsiteY3" fmla="*/ 565455 h 565455"/>
              <a:gd name="connsiteX4" fmla="*/ 0 w 2545260"/>
              <a:gd name="connsiteY4" fmla="*/ 565455 h 565455"/>
              <a:gd name="connsiteX5" fmla="*/ 282728 w 2545260"/>
              <a:gd name="connsiteY5" fmla="*/ 282728 h 565455"/>
              <a:gd name="connsiteX6" fmla="*/ 0 w 2545260"/>
              <a:gd name="connsiteY6" fmla="*/ 0 h 56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260" h="565455">
                <a:moveTo>
                  <a:pt x="0" y="0"/>
                </a:moveTo>
                <a:lnTo>
                  <a:pt x="2262533" y="0"/>
                </a:lnTo>
                <a:lnTo>
                  <a:pt x="2545260" y="282728"/>
                </a:lnTo>
                <a:lnTo>
                  <a:pt x="2262533" y="565455"/>
                </a:lnTo>
                <a:lnTo>
                  <a:pt x="0" y="565455"/>
                </a:lnTo>
                <a:lnTo>
                  <a:pt x="282728" y="282728"/>
                </a:lnTo>
                <a:lnTo>
                  <a:pt x="0" y="0"/>
                </a:lnTo>
                <a:close/>
              </a:path>
            </a:pathLst>
          </a:custGeom>
          <a:solidFill>
            <a:srgbClr val="B0DD7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8745" tIns="45339" rIns="328066" bIns="45339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400" kern="120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61877CD-ECF0-441F-9BE2-185FDC56E164}"/>
              </a:ext>
            </a:extLst>
          </p:cNvPr>
          <p:cNvSpPr txBox="1"/>
          <p:nvPr/>
        </p:nvSpPr>
        <p:spPr>
          <a:xfrm>
            <a:off x="3631264" y="773241"/>
            <a:ext cx="1800940" cy="300340"/>
          </a:xfrm>
          <a:prstGeom prst="round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lvl1pPr>
          </a:lstStyle>
          <a:p>
            <a:r>
              <a:rPr lang="uz-Cyrl-U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й.</a:t>
            </a:r>
            <a:endParaRPr lang="uz-Cyrl-U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F8F33BA-8FE0-4212-9BCE-F90BA2A9D051}"/>
              </a:ext>
            </a:extLst>
          </p:cNvPr>
          <p:cNvSpPr txBox="1"/>
          <p:nvPr/>
        </p:nvSpPr>
        <p:spPr>
          <a:xfrm>
            <a:off x="3599118" y="1195385"/>
            <a:ext cx="1609716" cy="997570"/>
          </a:xfrm>
          <a:prstGeom prst="round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lvl1pPr>
          </a:lstStyle>
          <a:p>
            <a:pPr algn="l"/>
            <a:r>
              <a:rPr lang="en-US" sz="900" b="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Geobank</a:t>
            </a:r>
            <a:r>
              <a:rPr lang="uz-Cyrl-UZ" sz="9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       </a:t>
            </a:r>
            <a:r>
              <a:rPr lang="uz-Cyrl-UZ" sz="9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z-Cyrl-UZ" sz="9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</a:t>
            </a:r>
          </a:p>
          <a:p>
            <a:pPr algn="l"/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Geobank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 mobile</a:t>
            </a:r>
            <a:r>
              <a:rPr lang="uz-Cyrl-UZ" sz="9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z-Cyrl-UZ" sz="9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uz-Cyrl-UZ" sz="9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</a:t>
            </a:r>
          </a:p>
        </p:txBody>
      </p:sp>
      <p:pic>
        <p:nvPicPr>
          <p:cNvPr id="236" name="Рисунок 235" descr="Пользователь со сплошной заливкой">
            <a:extLst>
              <a:ext uri="{FF2B5EF4-FFF2-40B4-BE49-F238E27FC236}">
                <a16:creationId xmlns:a16="http://schemas.microsoft.com/office/drawing/2014/main" id="{13F084F5-608A-431A-9500-148EB3CB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7079" y="3846289"/>
            <a:ext cx="368586" cy="459394"/>
          </a:xfrm>
          <a:prstGeom prst="rect">
            <a:avLst/>
          </a:prstGeom>
        </p:spPr>
      </p:pic>
      <p:pic>
        <p:nvPicPr>
          <p:cNvPr id="237" name="Рисунок 236" descr="Пользователь со сплошной заливкой">
            <a:extLst>
              <a:ext uri="{FF2B5EF4-FFF2-40B4-BE49-F238E27FC236}">
                <a16:creationId xmlns:a16="http://schemas.microsoft.com/office/drawing/2014/main" id="{6C937DAA-9CFD-466E-8A5B-2300780FA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4138" y="3079570"/>
            <a:ext cx="368586" cy="459394"/>
          </a:xfrm>
          <a:prstGeom prst="rect">
            <a:avLst/>
          </a:prstGeom>
        </p:spPr>
      </p:pic>
      <p:pic>
        <p:nvPicPr>
          <p:cNvPr id="238" name="Рисунок 237" descr="Пользователь со сплошной заливкой">
            <a:extLst>
              <a:ext uri="{FF2B5EF4-FFF2-40B4-BE49-F238E27FC236}">
                <a16:creationId xmlns:a16="http://schemas.microsoft.com/office/drawing/2014/main" id="{229B3C29-39B1-4111-8F69-0CC6BA4DD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2035" y="2407833"/>
            <a:ext cx="368586" cy="459394"/>
          </a:xfrm>
          <a:prstGeom prst="rect">
            <a:avLst/>
          </a:prstGeom>
        </p:spPr>
      </p:pic>
      <p:pic>
        <p:nvPicPr>
          <p:cNvPr id="239" name="Рисунок 238" descr="Пользователь со сплошной заливкой">
            <a:extLst>
              <a:ext uri="{FF2B5EF4-FFF2-40B4-BE49-F238E27FC236}">
                <a16:creationId xmlns:a16="http://schemas.microsoft.com/office/drawing/2014/main" id="{751114C3-EE33-4154-9840-9D47241AF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2035" y="1706512"/>
            <a:ext cx="368586" cy="459394"/>
          </a:xfrm>
          <a:prstGeom prst="rect">
            <a:avLst/>
          </a:prstGeom>
        </p:spPr>
      </p:pic>
      <p:cxnSp>
        <p:nvCxnSpPr>
          <p:cNvPr id="180" name="Прямая со стрелкой 179">
            <a:extLst>
              <a:ext uri="{FF2B5EF4-FFF2-40B4-BE49-F238E27FC236}">
                <a16:creationId xmlns:a16="http://schemas.microsoft.com/office/drawing/2014/main" id="{CCE4CBBA-93C8-4233-AF8F-E50CDAB5BE4C}"/>
              </a:ext>
            </a:extLst>
          </p:cNvPr>
          <p:cNvCxnSpPr/>
          <p:nvPr/>
        </p:nvCxnSpPr>
        <p:spPr>
          <a:xfrm>
            <a:off x="6747104" y="2637530"/>
            <a:ext cx="21356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3" name="Прямая со стрелкой 252">
            <a:extLst>
              <a:ext uri="{FF2B5EF4-FFF2-40B4-BE49-F238E27FC236}">
                <a16:creationId xmlns:a16="http://schemas.microsoft.com/office/drawing/2014/main" id="{8BB3872E-0E23-42D0-9C5D-AFAC4E28FC00}"/>
              </a:ext>
            </a:extLst>
          </p:cNvPr>
          <p:cNvCxnSpPr/>
          <p:nvPr/>
        </p:nvCxnSpPr>
        <p:spPr>
          <a:xfrm>
            <a:off x="6727256" y="3339842"/>
            <a:ext cx="21356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4" name="Прямая со стрелкой 253">
            <a:extLst>
              <a:ext uri="{FF2B5EF4-FFF2-40B4-BE49-F238E27FC236}">
                <a16:creationId xmlns:a16="http://schemas.microsoft.com/office/drawing/2014/main" id="{FE2CEDC0-1388-4B0D-AFD5-DA891B431E14}"/>
              </a:ext>
            </a:extLst>
          </p:cNvPr>
          <p:cNvCxnSpPr/>
          <p:nvPr/>
        </p:nvCxnSpPr>
        <p:spPr>
          <a:xfrm>
            <a:off x="6727256" y="4117896"/>
            <a:ext cx="21356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D0EC69B-0B63-40BD-A524-E326E83E34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386" y="897570"/>
            <a:ext cx="517375" cy="517375"/>
          </a:xfrm>
          <a:prstGeom prst="rect">
            <a:avLst/>
          </a:prstGeom>
        </p:spPr>
      </p:pic>
      <p:sp>
        <p:nvSpPr>
          <p:cNvPr id="195" name="Прямоугольник 194">
            <a:extLst>
              <a:ext uri="{FF2B5EF4-FFF2-40B4-BE49-F238E27FC236}">
                <a16:creationId xmlns:a16="http://schemas.microsoft.com/office/drawing/2014/main" id="{752AE60A-F9A3-4887-8EFC-354DED69CE8D}"/>
              </a:ext>
            </a:extLst>
          </p:cNvPr>
          <p:cNvSpPr/>
          <p:nvPr/>
        </p:nvSpPr>
        <p:spPr>
          <a:xfrm>
            <a:off x="7248794" y="1937172"/>
            <a:ext cx="61400" cy="2825487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7" name="Соединитель: уступ 196">
            <a:extLst>
              <a:ext uri="{FF2B5EF4-FFF2-40B4-BE49-F238E27FC236}">
                <a16:creationId xmlns:a16="http://schemas.microsoft.com/office/drawing/2014/main" id="{5BE7357C-50A6-4F7D-9A68-5256A4C64174}"/>
              </a:ext>
            </a:extLst>
          </p:cNvPr>
          <p:cNvCxnSpPr>
            <a:stCxn id="239" idx="3"/>
            <a:endCxn id="53" idx="3"/>
          </p:cNvCxnSpPr>
          <p:nvPr/>
        </p:nvCxnSpPr>
        <p:spPr>
          <a:xfrm>
            <a:off x="6740621" y="1936209"/>
            <a:ext cx="47193" cy="2825487"/>
          </a:xfrm>
          <a:prstGeom prst="bentConnector3">
            <a:avLst>
              <a:gd name="adj1" fmla="val 58439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Прямая со стрелкой 198">
            <a:extLst>
              <a:ext uri="{FF2B5EF4-FFF2-40B4-BE49-F238E27FC236}">
                <a16:creationId xmlns:a16="http://schemas.microsoft.com/office/drawing/2014/main" id="{7A9EFA5A-DEBD-4199-BEEF-F5E5431BA76D}"/>
              </a:ext>
            </a:extLst>
          </p:cNvPr>
          <p:cNvCxnSpPr>
            <a:cxnSpLocks/>
            <a:endCxn id="195" idx="1"/>
          </p:cNvCxnSpPr>
          <p:nvPr/>
        </p:nvCxnSpPr>
        <p:spPr>
          <a:xfrm>
            <a:off x="7020609" y="3349916"/>
            <a:ext cx="228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Прямая со стрелкой 201">
            <a:extLst>
              <a:ext uri="{FF2B5EF4-FFF2-40B4-BE49-F238E27FC236}">
                <a16:creationId xmlns:a16="http://schemas.microsoft.com/office/drawing/2014/main" id="{B00EDA9D-7520-4625-A5F9-3E2BA4AA61B3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7331354" y="3349916"/>
            <a:ext cx="35327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678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9253</TotalTime>
  <Words>310</Words>
  <Application>Microsoft Office PowerPoint</Application>
  <PresentationFormat>Широкоэкранный</PresentationFormat>
  <Paragraphs>92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ui-sans-serif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Professional</cp:lastModifiedBy>
  <cp:revision>516</cp:revision>
  <cp:lastPrinted>2023-07-17T05:45:59Z</cp:lastPrinted>
  <dcterms:created xsi:type="dcterms:W3CDTF">2018-02-02T11:36:35Z</dcterms:created>
  <dcterms:modified xsi:type="dcterms:W3CDTF">2024-01-19T07:14:52Z</dcterms:modified>
</cp:coreProperties>
</file>